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88" r:id="rId3"/>
    <p:sldId id="293" r:id="rId4"/>
    <p:sldId id="267" r:id="rId5"/>
    <p:sldId id="295" r:id="rId6"/>
    <p:sldId id="262" r:id="rId7"/>
    <p:sldId id="260" r:id="rId8"/>
    <p:sldId id="263" r:id="rId9"/>
    <p:sldId id="264" r:id="rId10"/>
    <p:sldId id="294" r:id="rId11"/>
  </p:sldIdLst>
  <p:sldSz cx="10693400" cy="7556500"/>
  <p:notesSz cx="6819900" cy="9931400"/>
  <p:embeddedFontLs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lvl1pPr marL="0" indent="0" algn="l" rtl="0" eaLnBrk="0" fontAlgn="base" hangingPunct="0">
      <a:lnSpc>
        <a:spcPct val="100000"/>
      </a:lnSpc>
      <a:spcBef>
        <a:spcPct val="0"/>
      </a:spcBef>
      <a:spcAft>
        <a:spcPct val="0"/>
      </a:spcAft>
      <a:buNone/>
      <a:defRPr sz="2100">
        <a:solidFill>
          <a:schemeClr val="tx1"/>
        </a:solidFill>
        <a:latin typeface="Calibri" charset="0"/>
        <a:ea typeface="Arial" charset="0"/>
      </a:defRPr>
    </a:lvl1pPr>
    <a:lvl2pPr marL="520700" indent="-63500" algn="l" rtl="0" eaLnBrk="0" fontAlgn="base" hangingPunct="0">
      <a:lnSpc>
        <a:spcPct val="100000"/>
      </a:lnSpc>
      <a:spcBef>
        <a:spcPct val="0"/>
      </a:spcBef>
      <a:spcAft>
        <a:spcPct val="0"/>
      </a:spcAft>
      <a:buNone/>
      <a:defRPr sz="2100">
        <a:solidFill>
          <a:schemeClr val="tx1"/>
        </a:solidFill>
        <a:latin typeface="Calibri" charset="0"/>
        <a:ea typeface="Arial" charset="0"/>
      </a:defRPr>
    </a:lvl2pPr>
    <a:lvl3pPr marL="1042987" indent="-128587" algn="l" rtl="0" eaLnBrk="0" fontAlgn="base" hangingPunct="0">
      <a:lnSpc>
        <a:spcPct val="100000"/>
      </a:lnSpc>
      <a:spcBef>
        <a:spcPct val="0"/>
      </a:spcBef>
      <a:spcAft>
        <a:spcPct val="0"/>
      </a:spcAft>
      <a:buNone/>
      <a:defRPr sz="2100">
        <a:solidFill>
          <a:schemeClr val="tx1"/>
        </a:solidFill>
        <a:latin typeface="Calibri" charset="0"/>
        <a:ea typeface="Arial" charset="0"/>
      </a:defRPr>
    </a:lvl3pPr>
    <a:lvl4pPr marL="1563687" indent="-192087" algn="l" rtl="0" eaLnBrk="0" fontAlgn="base" hangingPunct="0">
      <a:lnSpc>
        <a:spcPct val="100000"/>
      </a:lnSpc>
      <a:spcBef>
        <a:spcPct val="0"/>
      </a:spcBef>
      <a:spcAft>
        <a:spcPct val="0"/>
      </a:spcAft>
      <a:buNone/>
      <a:defRPr sz="2100">
        <a:solidFill>
          <a:schemeClr val="tx1"/>
        </a:solidFill>
        <a:latin typeface="Calibri" charset="0"/>
        <a:ea typeface="Arial" charset="0"/>
      </a:defRPr>
    </a:lvl4pPr>
    <a:lvl5pPr marL="2085975" indent="-257175" algn="l" rtl="0" eaLnBrk="0" fontAlgn="base" hangingPunct="0">
      <a:lnSpc>
        <a:spcPct val="100000"/>
      </a:lnSpc>
      <a:spcBef>
        <a:spcPct val="0"/>
      </a:spcBef>
      <a:spcAft>
        <a:spcPct val="0"/>
      </a:spcAft>
      <a:buNone/>
      <a:defRPr sz="2100">
        <a:solidFill>
          <a:schemeClr val="tx1"/>
        </a:solidFill>
        <a:latin typeface="Calibri" charset="0"/>
        <a:ea typeface="Arial" charset="0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1874312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397527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3454306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025"/>
          <p:cNvSpPr>
            <a:spLocks noGrp="1"/>
          </p:cNvSpPr>
          <p:nvPr>
            <p:ph type="title" idx="4294967295"/>
          </p:nvPr>
        </p:nvSpPr>
        <p:spPr>
          <a:xfrm>
            <a:off x="534988" y="303213"/>
            <a:ext cx="9623424" cy="1260475"/>
          </a:xfrm>
          <a:prstGeom prst="rect">
            <a:avLst/>
          </a:prstGeom>
          <a:noFill/>
          <a:ln>
            <a:noFill/>
          </a:ln>
        </p:spPr>
        <p:txBody>
          <a:bodyPr lIns="104306" tIns="52153" rIns="104306" bIns="52153" anchor="ctr"/>
          <a:lstStyle/>
          <a:p>
            <a:pPr lvl="0"/>
            <a:r>
              <a:rPr lang="en-US" altLang="en-US" dirty="0"/>
              <a:t>Образец заголовка</a:t>
            </a:r>
          </a:p>
        </p:txBody>
      </p:sp>
      <p:sp>
        <p:nvSpPr>
          <p:cNvPr id="1027" name="Текст 1026"/>
          <p:cNvSpPr>
            <a:spLocks noGrp="1"/>
          </p:cNvSpPr>
          <p:nvPr>
            <p:ph type="body" idx="1"/>
          </p:nvPr>
        </p:nvSpPr>
        <p:spPr>
          <a:xfrm>
            <a:off x="534988" y="1763713"/>
            <a:ext cx="9623424" cy="4991100"/>
          </a:xfrm>
          <a:prstGeom prst="rect">
            <a:avLst/>
          </a:prstGeom>
          <a:noFill/>
          <a:ln>
            <a:noFill/>
          </a:ln>
        </p:spPr>
        <p:txBody>
          <a:bodyPr lIns="104306" tIns="52153" rIns="104306" bIns="52153"/>
          <a:lstStyle/>
          <a:p>
            <a:pPr lvl="0"/>
            <a:r>
              <a:rPr lang="en-US" altLang="en-US" dirty="0"/>
              <a:t>Образец текста</a:t>
            </a:r>
          </a:p>
          <a:p>
            <a:pPr lvl="1"/>
            <a:r>
              <a:rPr lang="en-US" altLang="en-US" dirty="0"/>
              <a:t>Второй уровень</a:t>
            </a:r>
          </a:p>
          <a:p>
            <a:pPr lvl="2"/>
            <a:r>
              <a:rPr lang="en-US" altLang="en-US" dirty="0"/>
              <a:t>Третий уровень</a:t>
            </a:r>
          </a:p>
          <a:p>
            <a:pPr lvl="3"/>
            <a:r>
              <a:rPr lang="en-US" altLang="en-US" dirty="0"/>
              <a:t>Четвертый уровень</a:t>
            </a:r>
          </a:p>
          <a:p>
            <a:pPr lvl="4"/>
            <a:r>
              <a:rPr lang="en-US" altLang="en-US" dirty="0"/>
              <a:t>Пятый уровень</a:t>
            </a:r>
          </a:p>
        </p:txBody>
      </p:sp>
      <p:sp>
        <p:nvSpPr>
          <p:cNvPr id="1028" name="Дата 1027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  <a:noFill/>
          <a:ln>
            <a:noFill/>
          </a:ln>
        </p:spPr>
        <p:txBody>
          <a:bodyPr lIns="104306" tIns="52153" rIns="104306" bIns="52153" anchor="ctr"/>
          <a:lstStyle/>
          <a:p>
            <a:fld id="{12FF1C42-D199-2028-1000-587298610EC3}" type="datetime15">
              <a:rPr lang="en-US" altLang="en-US" sz="1400" dirty="0">
                <a:solidFill>
                  <a:srgbClr val="898989"/>
                </a:solidFill>
              </a:rPr>
              <a:pPr/>
              <a:t>15</a:t>
            </a:fld>
            <a:endParaRPr lang="en-US" altLang="en-US" sz="1400" dirty="0">
              <a:solidFill>
                <a:srgbClr val="898989"/>
              </a:solidFill>
            </a:endParaRPr>
          </a:p>
        </p:txBody>
      </p:sp>
      <p:sp>
        <p:nvSpPr>
          <p:cNvPr id="1029" name="Нижний колонтитул 1028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  <a:noFill/>
          <a:ln>
            <a:noFill/>
          </a:ln>
        </p:spPr>
        <p:txBody>
          <a:bodyPr lIns="104306" tIns="52153" rIns="104306" bIns="52153" anchor="ctr"/>
          <a:lstStyle/>
          <a:p>
            <a:pPr algn="ctr"/>
            <a:endParaRPr lang="en-US" altLang="en-US" sz="1400" dirty="0">
              <a:solidFill>
                <a:srgbClr val="898989"/>
              </a:solidFill>
            </a:endParaRPr>
          </a:p>
        </p:txBody>
      </p:sp>
      <p:sp>
        <p:nvSpPr>
          <p:cNvPr id="1030" name="Номер слайда 1029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49" cy="401637"/>
          </a:xfrm>
          <a:prstGeom prst="rect">
            <a:avLst/>
          </a:prstGeom>
          <a:noFill/>
          <a:ln>
            <a:noFill/>
          </a:ln>
        </p:spPr>
        <p:txBody>
          <a:bodyPr lIns="104306" tIns="52153" rIns="104306" bIns="52153" anchor="ctr"/>
          <a:lstStyle/>
          <a:p>
            <a:pPr algn="r"/>
            <a:fld id="{12FF1C42-D199-2030-1000-587298610EC3}" type="slidenum">
              <a:rPr lang="en-US" altLang="en-US" sz="1400" dirty="0">
                <a:solidFill>
                  <a:srgbClr val="898989"/>
                </a:solidFill>
              </a:rPr>
              <a:pPr algn="r"/>
              <a:t>‹#›</a:t>
            </a:fld>
            <a:endParaRPr lang="en-US" altLang="en-US" sz="14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1560958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2398986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2315188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2617147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1104547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1333527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846758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2437663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025"/>
          <p:cNvSpPr>
            <a:spLocks noGrp="1"/>
          </p:cNvSpPr>
          <p:nvPr>
            <p:ph type="title" idx="4294967295"/>
          </p:nvPr>
        </p:nvSpPr>
        <p:spPr>
          <a:xfrm>
            <a:off x="534988" y="303213"/>
            <a:ext cx="9623424" cy="1260475"/>
          </a:xfrm>
          <a:prstGeom prst="rect">
            <a:avLst/>
          </a:prstGeom>
          <a:noFill/>
          <a:ln>
            <a:noFill/>
          </a:ln>
        </p:spPr>
        <p:txBody>
          <a:bodyPr lIns="104306" tIns="52153" rIns="104306" bIns="52153" anchor="ctr"/>
          <a:lstStyle/>
          <a:p>
            <a:pPr lvl="0"/>
            <a:r>
              <a:rPr lang="en-US" altLang="en-US" dirty="0"/>
              <a:t>Образец заголовка</a:t>
            </a:r>
          </a:p>
        </p:txBody>
      </p:sp>
      <p:sp>
        <p:nvSpPr>
          <p:cNvPr id="1027" name="Текст 1026"/>
          <p:cNvSpPr>
            <a:spLocks noGrp="1"/>
          </p:cNvSpPr>
          <p:nvPr>
            <p:ph type="body" idx="1"/>
          </p:nvPr>
        </p:nvSpPr>
        <p:spPr>
          <a:xfrm>
            <a:off x="534988" y="1763713"/>
            <a:ext cx="9623424" cy="4991100"/>
          </a:xfrm>
          <a:prstGeom prst="rect">
            <a:avLst/>
          </a:prstGeom>
          <a:noFill/>
          <a:ln>
            <a:noFill/>
          </a:ln>
        </p:spPr>
        <p:txBody>
          <a:bodyPr lIns="104306" tIns="52153" rIns="104306" bIns="52153"/>
          <a:lstStyle/>
          <a:p>
            <a:pPr lvl="0"/>
            <a:r>
              <a:rPr lang="en-US" altLang="en-US" dirty="0"/>
              <a:t>Образец текста</a:t>
            </a:r>
          </a:p>
          <a:p>
            <a:pPr lvl="1"/>
            <a:r>
              <a:rPr lang="en-US" altLang="en-US" dirty="0"/>
              <a:t>Второй уровень</a:t>
            </a:r>
          </a:p>
          <a:p>
            <a:pPr lvl="2"/>
            <a:r>
              <a:rPr lang="en-US" altLang="en-US" dirty="0"/>
              <a:t>Третий уровень</a:t>
            </a:r>
          </a:p>
          <a:p>
            <a:pPr lvl="3"/>
            <a:r>
              <a:rPr lang="en-US" altLang="en-US" dirty="0"/>
              <a:t>Четвертый уровень</a:t>
            </a:r>
          </a:p>
          <a:p>
            <a:pPr lvl="4"/>
            <a:r>
              <a:rPr lang="en-US" altLang="en-US" dirty="0"/>
              <a:t>Пятый уровень</a:t>
            </a:r>
          </a:p>
        </p:txBody>
      </p:sp>
      <p:sp>
        <p:nvSpPr>
          <p:cNvPr id="1028" name="Дата 1027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  <a:noFill/>
          <a:ln>
            <a:noFill/>
          </a:ln>
        </p:spPr>
        <p:txBody>
          <a:bodyPr lIns="104306" tIns="52153" rIns="104306" bIns="52153" anchor="ctr"/>
          <a:lstStyle/>
          <a:p>
            <a:fld id="{12FF1C42-D199-2028-1000-587298610EC3}" type="datetime15">
              <a:rPr lang="en-US" altLang="en-US" sz="1400" dirty="0">
                <a:solidFill>
                  <a:srgbClr val="898989"/>
                </a:solidFill>
              </a:rPr>
              <a:pPr/>
              <a:t>15</a:t>
            </a:fld>
            <a:endParaRPr lang="en-US" altLang="en-US" sz="1400" dirty="0">
              <a:solidFill>
                <a:srgbClr val="898989"/>
              </a:solidFill>
            </a:endParaRPr>
          </a:p>
        </p:txBody>
      </p:sp>
      <p:sp>
        <p:nvSpPr>
          <p:cNvPr id="1029" name="Нижний колонтитул 1028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  <a:noFill/>
          <a:ln>
            <a:noFill/>
          </a:ln>
        </p:spPr>
        <p:txBody>
          <a:bodyPr lIns="104306" tIns="52153" rIns="104306" bIns="52153" anchor="ctr"/>
          <a:lstStyle/>
          <a:p>
            <a:pPr algn="ctr"/>
            <a:endParaRPr lang="en-US" altLang="en-US" sz="1400" dirty="0">
              <a:solidFill>
                <a:srgbClr val="898989"/>
              </a:solidFill>
            </a:endParaRPr>
          </a:p>
        </p:txBody>
      </p:sp>
      <p:sp>
        <p:nvSpPr>
          <p:cNvPr id="1030" name="Номер слайда 1029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49" cy="401637"/>
          </a:xfrm>
          <a:prstGeom prst="rect">
            <a:avLst/>
          </a:prstGeom>
          <a:noFill/>
          <a:ln>
            <a:noFill/>
          </a:ln>
        </p:spPr>
        <p:txBody>
          <a:bodyPr lIns="104306" tIns="52153" rIns="104306" bIns="52153" anchor="ctr"/>
          <a:lstStyle/>
          <a:p>
            <a:pPr algn="r"/>
            <a:fld id="{12FF1C42-D199-2030-1000-587298610EC3}" type="slidenum">
              <a:rPr lang="en-US" altLang="en-US" sz="1400" dirty="0">
                <a:solidFill>
                  <a:srgbClr val="898989"/>
                </a:solidFill>
              </a:rPr>
              <a:pPr algn="r"/>
              <a:t>‹#›</a:t>
            </a:fld>
            <a:endParaRPr lang="en-US" altLang="en-US" sz="1400" dirty="0">
              <a:solidFill>
                <a:srgbClr val="898989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100" r:id="rId1"/>
    <p:sldLayoutId id="2147489101" r:id="rId2"/>
    <p:sldLayoutId id="2147489102" r:id="rId3"/>
    <p:sldLayoutId id="2147489103" r:id="rId4"/>
    <p:sldLayoutId id="2147489104" r:id="rId5"/>
    <p:sldLayoutId id="2147489105" r:id="rId6"/>
    <p:sldLayoutId id="2147489106" r:id="rId7"/>
    <p:sldLayoutId id="2147489107" r:id="rId8"/>
    <p:sldLayoutId id="2147489108" r:id="rId9"/>
    <p:sldLayoutId id="2147489109" r:id="rId10"/>
    <p:sldLayoutId id="2147489110" r:id="rId11"/>
    <p:sldLayoutId id="2147489111" r:id="rId12"/>
  </p:sldLayoutIdLst>
  <p:txStyles>
    <p:titleStyle>
      <a:lvl1pPr marL="0" indent="0" algn="ctr" rtl="0" eaLnBrk="0" fontAlgn="base" hangingPunct="0">
        <a:lnSpc>
          <a:spcPct val="100000"/>
        </a:lnSpc>
        <a:spcBef>
          <a:spcPct val="0"/>
        </a:spcBef>
        <a:spcAft>
          <a:spcPct val="0"/>
        </a:spcAft>
        <a:buNone/>
        <a:defRPr sz="5000">
          <a:solidFill>
            <a:srgbClr val="000000"/>
          </a:solidFill>
          <a:latin typeface="Calibri" charset="0"/>
        </a:defRPr>
      </a:lvl1pPr>
    </p:titleStyle>
    <p:bodyStyle>
      <a:lvl1pPr marL="390525" indent="-390525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•"/>
        <a:defRPr sz="3700">
          <a:solidFill>
            <a:srgbClr val="000000"/>
          </a:solidFill>
          <a:latin typeface="Calibri" charset="0"/>
        </a:defRPr>
      </a:lvl1pPr>
      <a:lvl2pPr marL="846137" indent="-325437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–"/>
        <a:defRPr sz="3200">
          <a:solidFill>
            <a:srgbClr val="000000"/>
          </a:solidFill>
          <a:latin typeface="Calibri" charset="0"/>
        </a:defRPr>
      </a:lvl2pPr>
      <a:lvl3pPr marL="1303337" indent="-26035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•"/>
        <a:defRPr sz="2700">
          <a:solidFill>
            <a:srgbClr val="000000"/>
          </a:solidFill>
          <a:latin typeface="Calibri" charset="0"/>
        </a:defRPr>
      </a:lvl3pPr>
      <a:lvl4pPr marL="1824037" indent="-26035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–"/>
        <a:defRPr sz="2300">
          <a:solidFill>
            <a:srgbClr val="000000"/>
          </a:solidFill>
          <a:latin typeface="Calibri" charset="0"/>
        </a:defRPr>
      </a:lvl4pPr>
      <a:lvl5pPr marL="2346325" indent="-26035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»"/>
        <a:defRPr sz="2300">
          <a:solidFill>
            <a:srgbClr val="000000"/>
          </a:solidFill>
          <a:latin typeface="Calibri" charset="0"/>
        </a:defRPr>
      </a:lvl5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2100">
          <a:solidFill>
            <a:srgbClr val="000000"/>
          </a:solidFill>
          <a:latin typeface="Calibri" charset="0"/>
        </a:defRPr>
      </a:lvl1pPr>
      <a:lvl2pPr marL="5207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2100">
          <a:solidFill>
            <a:srgbClr val="000000"/>
          </a:solidFill>
          <a:latin typeface="Calibri" charset="0"/>
        </a:defRPr>
      </a:lvl2pPr>
      <a:lvl3pPr marL="1042987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2100">
          <a:solidFill>
            <a:srgbClr val="000000"/>
          </a:solidFill>
          <a:latin typeface="Calibri" charset="0"/>
        </a:defRPr>
      </a:lvl3pPr>
      <a:lvl4pPr marL="1563687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2100">
          <a:solidFill>
            <a:srgbClr val="000000"/>
          </a:solidFill>
          <a:latin typeface="Calibri" charset="0"/>
        </a:defRPr>
      </a:lvl4pPr>
      <a:lvl5pPr marL="2085975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2100">
          <a:solidFill>
            <a:srgbClr val="000000"/>
          </a:solidFill>
          <a:latin typeface="Calibri" charset="0"/>
        </a:defRPr>
      </a:lvl5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049"/>
          <p:cNvSpPr txBox="1">
            <a:spLocks/>
          </p:cNvSpPr>
          <p:nvPr/>
        </p:nvSpPr>
        <p:spPr>
          <a:xfrm>
            <a:off x="882650" y="2989263"/>
            <a:ext cx="9577388" cy="2308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90525" indent="-390525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700">
                <a:solidFill>
                  <a:srgbClr val="000000"/>
                </a:solidFill>
                <a:latin typeface="Calibri" charset="0"/>
              </a:defRPr>
            </a:lvl1pPr>
            <a:lvl2pPr marL="846137" indent="-325437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0">
                <a:solidFill>
                  <a:srgbClr val="000000"/>
                </a:solidFill>
                <a:latin typeface="Calibri" charset="0"/>
              </a:defRPr>
            </a:lvl2pPr>
            <a:lvl3pPr marL="1303337" indent="-2603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>
                <a:solidFill>
                  <a:srgbClr val="000000"/>
                </a:solidFill>
                <a:latin typeface="Calibri" charset="0"/>
              </a:defRPr>
            </a:lvl3pPr>
            <a:lvl4pPr marL="1824037" indent="-2603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>
                <a:solidFill>
                  <a:srgbClr val="000000"/>
                </a:solidFill>
                <a:latin typeface="Calibri" charset="0"/>
              </a:defRPr>
            </a:lvl4pPr>
            <a:lvl5pPr marL="2346325" indent="-2603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rgbClr val="000000"/>
                </a:solidFill>
                <a:latin typeface="Calibri" charset="0"/>
              </a:defRPr>
            </a:lvl5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800" b="1" dirty="0">
                <a:solidFill>
                  <a:srgbClr val="FFFFFF"/>
                </a:solidFill>
                <a:ea typeface="Arial" charset="0"/>
              </a:rPr>
              <a:t>Система Молодежного парламентаризма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4800" b="1" dirty="0">
                <a:solidFill>
                  <a:srgbClr val="FFFFFF"/>
                </a:solidFill>
                <a:ea typeface="Arial" charset="0"/>
              </a:rPr>
              <a:t>города Москвы</a:t>
            </a:r>
          </a:p>
        </p:txBody>
      </p:sp>
      <p:sp>
        <p:nvSpPr>
          <p:cNvPr id="2051" name="TextBox 2050"/>
          <p:cNvSpPr txBox="1">
            <a:spLocks/>
          </p:cNvSpPr>
          <p:nvPr/>
        </p:nvSpPr>
        <p:spPr>
          <a:xfrm>
            <a:off x="3475038" y="1692275"/>
            <a:ext cx="4244975" cy="3381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marL="390525" indent="-390525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700">
                <a:solidFill>
                  <a:srgbClr val="000000"/>
                </a:solidFill>
                <a:latin typeface="Calibri" charset="0"/>
              </a:defRPr>
            </a:lvl1pPr>
            <a:lvl2pPr marL="846137" indent="-325437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0">
                <a:solidFill>
                  <a:srgbClr val="000000"/>
                </a:solidFill>
                <a:latin typeface="Calibri" charset="0"/>
              </a:defRPr>
            </a:lvl2pPr>
            <a:lvl3pPr marL="1303337" indent="-2603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>
                <a:solidFill>
                  <a:srgbClr val="000000"/>
                </a:solidFill>
                <a:latin typeface="Calibri" charset="0"/>
              </a:defRPr>
            </a:lvl3pPr>
            <a:lvl4pPr marL="1824037" indent="-2603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>
                <a:solidFill>
                  <a:srgbClr val="000000"/>
                </a:solidFill>
                <a:latin typeface="Calibri" charset="0"/>
              </a:defRPr>
            </a:lvl4pPr>
            <a:lvl5pPr marL="2346325" indent="-2603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spcBef>
                <a:spcPct val="0"/>
              </a:spcBef>
              <a:buNone/>
            </a:pPr>
            <a:r>
              <a:rPr lang="en-US" altLang="en-US" sz="1600" b="1" dirty="0">
                <a:solidFill>
                  <a:srgbClr val="FFFFFF"/>
                </a:solidFill>
                <a:ea typeface="Arial" charset="0"/>
              </a:rPr>
              <a:t>ЦЕНТР МОЛОДЕЖНОГО ПАРЛАМЕНТАРИЗМА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1265"/>
          <p:cNvSpPr txBox="1">
            <a:spLocks/>
          </p:cNvSpPr>
          <p:nvPr/>
        </p:nvSpPr>
        <p:spPr>
          <a:xfrm>
            <a:off x="534988" y="900113"/>
            <a:ext cx="7835900" cy="576262"/>
          </a:xfrm>
          <a:prstGeom prst="rect">
            <a:avLst/>
          </a:prstGeom>
          <a:noFill/>
          <a:ln>
            <a:noFill/>
          </a:ln>
        </p:spPr>
        <p:txBody>
          <a:bodyPr lIns="104306" tIns="52153" rIns="104306" bIns="52153" anchor="ctr"/>
          <a:lstStyle>
            <a:lvl1pPr marL="390525" indent="-390525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700">
                <a:solidFill>
                  <a:srgbClr val="000000"/>
                </a:solidFill>
                <a:latin typeface="Calibri" charset="0"/>
              </a:defRPr>
            </a:lvl1pPr>
            <a:lvl2pPr marL="846137" indent="-325437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0">
                <a:solidFill>
                  <a:srgbClr val="000000"/>
                </a:solidFill>
                <a:latin typeface="Calibri" charset="0"/>
              </a:defRPr>
            </a:lvl2pPr>
            <a:lvl3pPr marL="1303337" indent="-2603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>
                <a:solidFill>
                  <a:srgbClr val="000000"/>
                </a:solidFill>
                <a:latin typeface="Calibri" charset="0"/>
              </a:defRPr>
            </a:lvl3pPr>
            <a:lvl4pPr marL="1824037" indent="-2603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>
                <a:solidFill>
                  <a:srgbClr val="000000"/>
                </a:solidFill>
                <a:latin typeface="Calibri" charset="0"/>
              </a:defRPr>
            </a:lvl4pPr>
            <a:lvl5pPr marL="2346325" indent="-2603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C0504D"/>
                </a:solidFill>
                <a:ea typeface="Arial" charset="0"/>
              </a:rPr>
              <a:t>СХЕМА ФОРМИРОВАНИЯ МОЛОДЕЖНОЙ ПАЛАТЫ</a:t>
            </a:r>
          </a:p>
        </p:txBody>
      </p:sp>
      <p:sp>
        <p:nvSpPr>
          <p:cNvPr id="11267" name="Прямая соединительная линия 11266"/>
          <p:cNvSpPr>
            <a:spLocks/>
          </p:cNvSpPr>
          <p:nvPr/>
        </p:nvSpPr>
        <p:spPr>
          <a:xfrm>
            <a:off x="593725" y="1620838"/>
            <a:ext cx="9217025" cy="0"/>
          </a:xfrm>
          <a:prstGeom prst="line">
            <a:avLst/>
          </a:prstGeom>
          <a:noFill/>
          <a:ln>
            <a:solidFill>
              <a:srgbClr val="C0504D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pic>
        <p:nvPicPr>
          <p:cNvPr id="11268" name="Рисунок 11267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785813" y="1708150"/>
            <a:ext cx="1463675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69" name="TextBox 11268"/>
          <p:cNvSpPr txBox="1">
            <a:spLocks/>
          </p:cNvSpPr>
          <p:nvPr/>
        </p:nvSpPr>
        <p:spPr>
          <a:xfrm>
            <a:off x="417513" y="3422650"/>
            <a:ext cx="2159000" cy="400050"/>
          </a:xfrm>
          <a:prstGeom prst="rect">
            <a:avLst/>
          </a:prstGeom>
          <a:noFill/>
          <a:ln>
            <a:noFill/>
          </a:ln>
        </p:spPr>
        <p:txBody>
          <a:bodyPr anchor="b" anchorCtr="0">
            <a:spAutoFit/>
          </a:bodyPr>
          <a:lstStyle>
            <a:lvl1pPr marL="390525" indent="-390525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700">
                <a:solidFill>
                  <a:srgbClr val="000000"/>
                </a:solidFill>
                <a:latin typeface="Calibri" charset="0"/>
              </a:defRPr>
            </a:lvl1pPr>
            <a:lvl2pPr marL="846137" indent="-325437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0">
                <a:solidFill>
                  <a:srgbClr val="000000"/>
                </a:solidFill>
                <a:latin typeface="Calibri" charset="0"/>
              </a:defRPr>
            </a:lvl2pPr>
            <a:lvl3pPr marL="1303337" indent="-2603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>
                <a:solidFill>
                  <a:srgbClr val="000000"/>
                </a:solidFill>
                <a:latin typeface="Calibri" charset="0"/>
              </a:defRPr>
            </a:lvl3pPr>
            <a:lvl4pPr marL="1824037" indent="-2603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>
                <a:solidFill>
                  <a:srgbClr val="000000"/>
                </a:solidFill>
                <a:latin typeface="Calibri" charset="0"/>
              </a:defRPr>
            </a:lvl4pPr>
            <a:lvl5pPr marL="2346325" indent="-2603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rgbClr val="000000"/>
                </a:solidFill>
                <a:latin typeface="Calibri" charset="0"/>
              </a:defRPr>
            </a:lvl5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000" b="1" u="sng" dirty="0">
                <a:solidFill>
                  <a:srgbClr val="4F81BD"/>
                </a:solidFill>
                <a:ea typeface="Arial" charset="0"/>
              </a:rPr>
              <a:t>molparlam.ru</a:t>
            </a:r>
          </a:p>
        </p:txBody>
      </p:sp>
      <p:sp>
        <p:nvSpPr>
          <p:cNvPr id="11270" name="Стрелка вправо 11269"/>
          <p:cNvSpPr>
            <a:spLocks/>
          </p:cNvSpPr>
          <p:nvPr/>
        </p:nvSpPr>
        <p:spPr>
          <a:xfrm>
            <a:off x="3203575" y="1779588"/>
            <a:ext cx="2773363" cy="1428750"/>
          </a:xfrm>
          <a:prstGeom prst="rightArrow">
            <a:avLst>
              <a:gd name="adj1" fmla="val 50000"/>
              <a:gd name="adj2" fmla="val 50001"/>
            </a:avLst>
          </a:prstGeom>
          <a:solidFill>
            <a:srgbClr val="FFFFFF"/>
          </a:solidFill>
          <a:ln w="25400">
            <a:solidFill>
              <a:srgbClr val="C6D9F1"/>
            </a:solidFill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1271" name="TextBox 11270"/>
          <p:cNvSpPr txBox="1">
            <a:spLocks/>
          </p:cNvSpPr>
          <p:nvPr/>
        </p:nvSpPr>
        <p:spPr>
          <a:xfrm>
            <a:off x="3203575" y="2136775"/>
            <a:ext cx="2524125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en-US" sz="1800" b="1">
                <a:solidFill>
                  <a:srgbClr val="558ED5"/>
                </a:solidFill>
              </a:rPr>
              <a:t>КОНКУРСНЫЙ</a:t>
            </a:r>
            <a:r>
              <a:rPr lang="en-US" altLang="en-US" sz="1600" b="1">
                <a:solidFill>
                  <a:srgbClr val="558ED5"/>
                </a:solidFill>
              </a:rPr>
              <a:t> </a:t>
            </a:r>
            <a:r>
              <a:rPr lang="en-US" altLang="en-US" sz="1600" b="1" smtClean="0">
                <a:solidFill>
                  <a:srgbClr val="558ED5"/>
                </a:solidFill>
              </a:rPr>
              <a:t>ОТБОР</a:t>
            </a:r>
            <a:endParaRPr lang="en-US" altLang="en-US" sz="1600" b="1" dirty="0">
              <a:solidFill>
                <a:srgbClr val="558ED5"/>
              </a:solidFill>
            </a:endParaRPr>
          </a:p>
        </p:txBody>
      </p:sp>
      <p:sp>
        <p:nvSpPr>
          <p:cNvPr id="11272" name="Скругленный прямоугольник 11271"/>
          <p:cNvSpPr>
            <a:spLocks/>
          </p:cNvSpPr>
          <p:nvPr/>
        </p:nvSpPr>
        <p:spPr>
          <a:xfrm>
            <a:off x="6775450" y="1779588"/>
            <a:ext cx="3000376" cy="1214437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8EB4E3"/>
            </a:solidFill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C6D9F1"/>
              </a:solidFill>
            </a:endParaRPr>
          </a:p>
        </p:txBody>
      </p:sp>
      <p:sp>
        <p:nvSpPr>
          <p:cNvPr id="11273" name="TextBox 11272"/>
          <p:cNvSpPr txBox="1">
            <a:spLocks/>
          </p:cNvSpPr>
          <p:nvPr/>
        </p:nvSpPr>
        <p:spPr>
          <a:xfrm>
            <a:off x="6775450" y="1993900"/>
            <a:ext cx="3000376" cy="8318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en-US" sz="2400" b="1" dirty="0">
                <a:solidFill>
                  <a:srgbClr val="558ED5"/>
                </a:solidFill>
              </a:rPr>
              <a:t>МОЛОДЕЖНАЯ</a:t>
            </a:r>
          </a:p>
          <a:p>
            <a:pPr algn="ctr"/>
            <a:r>
              <a:rPr lang="en-US" altLang="en-US" sz="2400" b="1" dirty="0">
                <a:solidFill>
                  <a:srgbClr val="558ED5"/>
                </a:solidFill>
              </a:rPr>
              <a:t> ПАЛАТА</a:t>
            </a:r>
          </a:p>
        </p:txBody>
      </p:sp>
      <p:sp>
        <p:nvSpPr>
          <p:cNvPr id="11274" name="Содержимое 11273"/>
          <p:cNvSpPr>
            <a:spLocks noGrp="1"/>
          </p:cNvSpPr>
          <p:nvPr>
            <p:ph idx="4294967295"/>
          </p:nvPr>
        </p:nvSpPr>
        <p:spPr>
          <a:xfrm>
            <a:off x="2632075" y="3279775"/>
            <a:ext cx="7858125" cy="3573463"/>
          </a:xfrm>
          <a:ln/>
        </p:spPr>
        <p:txBody>
          <a:bodyPr wrap="square" lIns="104306" tIns="52153" rIns="104306" bIns="52153" anchor="t" anchorCtr="0"/>
          <a:lstStyle/>
          <a:p>
            <a:pPr>
              <a:buNone/>
            </a:pPr>
            <a:r>
              <a:rPr lang="en-US" altLang="en-US" sz="1600" dirty="0">
                <a:solidFill>
                  <a:srgbClr val="1F497D"/>
                </a:solidFill>
              </a:rPr>
              <a:t>Самопрезентация и собеседование с членами конкурсной Комиссии по формированию Молодежной палаты.</a:t>
            </a:r>
          </a:p>
          <a:p>
            <a:pPr>
              <a:buNone/>
            </a:pPr>
            <a:r>
              <a:rPr lang="en-US" altLang="en-US" sz="1600" b="1" dirty="0">
                <a:solidFill>
                  <a:srgbClr val="1F497D"/>
                </a:solidFill>
              </a:rPr>
              <a:t>Критерии оценки кандидата:</a:t>
            </a:r>
          </a:p>
          <a:p>
            <a:pPr>
              <a:buFont typeface="Arial" charset="0"/>
              <a:buChar char="•"/>
            </a:pPr>
            <a:r>
              <a:rPr lang="en-US" altLang="en-US" sz="1600" dirty="0">
                <a:solidFill>
                  <a:srgbClr val="1F497D"/>
                </a:solidFill>
              </a:rPr>
              <a:t>Оценка проекта:</a:t>
            </a:r>
          </a:p>
          <a:p>
            <a:r>
              <a:rPr lang="en-US" altLang="en-US" sz="1600" dirty="0">
                <a:solidFill>
                  <a:srgbClr val="1F497D"/>
                </a:solidFill>
              </a:rPr>
              <a:t>Наличие четко сформулированных целей, задач и планируемых  результатов реализации</a:t>
            </a:r>
          </a:p>
          <a:p>
            <a:r>
              <a:rPr lang="en-US" altLang="en-US" sz="1600" dirty="0">
                <a:solidFill>
                  <a:srgbClr val="1F497D"/>
                </a:solidFill>
              </a:rPr>
              <a:t>Проработанность механизма реализации</a:t>
            </a:r>
          </a:p>
          <a:p>
            <a:pPr>
              <a:buFont typeface="Arial" charset="0"/>
              <a:buChar char="•"/>
            </a:pPr>
            <a:r>
              <a:rPr lang="en-US" altLang="en-US" sz="1600" dirty="0">
                <a:solidFill>
                  <a:srgbClr val="1F497D"/>
                </a:solidFill>
              </a:rPr>
              <a:t>Личная оценка кандидата:</a:t>
            </a:r>
          </a:p>
          <a:p>
            <a:r>
              <a:rPr lang="en-US" altLang="en-US" sz="1600" dirty="0">
                <a:solidFill>
                  <a:srgbClr val="1F497D"/>
                </a:solidFill>
              </a:rPr>
              <a:t>Грамотность речи</a:t>
            </a:r>
          </a:p>
          <a:p>
            <a:r>
              <a:rPr lang="en-US" altLang="en-US" sz="1600" dirty="0">
                <a:solidFill>
                  <a:srgbClr val="1F497D"/>
                </a:solidFill>
              </a:rPr>
              <a:t>Умение излагать мысли</a:t>
            </a:r>
          </a:p>
          <a:p>
            <a:r>
              <a:rPr lang="en-US" altLang="en-US" sz="1600" dirty="0">
                <a:solidFill>
                  <a:srgbClr val="1F497D"/>
                </a:solidFill>
              </a:rPr>
              <a:t>Умение отвечать на вопросы</a:t>
            </a:r>
          </a:p>
          <a:p>
            <a:pPr>
              <a:buFont typeface="Arial" charset="0"/>
              <a:buChar char="•"/>
            </a:pPr>
            <a:r>
              <a:rPr lang="en-US" altLang="en-US" sz="1600" dirty="0">
                <a:solidFill>
                  <a:srgbClr val="1F497D"/>
                </a:solidFill>
              </a:rPr>
              <a:t>Опыт  общественной деятельности, достижения  (если имеются)</a:t>
            </a:r>
          </a:p>
          <a:p>
            <a:pPr>
              <a:buFont typeface="Arial" charset="0"/>
              <a:buChar char="•"/>
            </a:pPr>
            <a:r>
              <a:rPr lang="en-US" altLang="en-US" sz="1600" dirty="0">
                <a:solidFill>
                  <a:srgbClr val="1F497D"/>
                </a:solidFill>
              </a:rPr>
              <a:t>Участие в деятельности системы  молодежного парламентаризма (если имеется)</a:t>
            </a:r>
          </a:p>
        </p:txBody>
      </p:sp>
      <p:pic>
        <p:nvPicPr>
          <p:cNvPr id="11275" name="Рисунок 11274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>
          <a:xfrm>
            <a:off x="560388" y="4210050"/>
            <a:ext cx="1949450" cy="1878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кругленный прямоугольник 3073"/>
          <p:cNvSpPr>
            <a:spLocks/>
          </p:cNvSpPr>
          <p:nvPr/>
        </p:nvSpPr>
        <p:spPr>
          <a:xfrm>
            <a:off x="1203325" y="1636713"/>
            <a:ext cx="8056563" cy="874712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C6D9F1"/>
            </a:solidFill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3075" name="Содержимое 3074"/>
          <p:cNvSpPr>
            <a:spLocks noGrp="1"/>
          </p:cNvSpPr>
          <p:nvPr>
            <p:ph idx="4294967295"/>
          </p:nvPr>
        </p:nvSpPr>
        <p:spPr>
          <a:xfrm>
            <a:off x="1203325" y="1779588"/>
            <a:ext cx="8072437" cy="874712"/>
          </a:xfrm>
          <a:ln/>
        </p:spPr>
        <p:txBody>
          <a:bodyPr wrap="square" lIns="104306" tIns="52153" rIns="104306" bIns="52153" anchor="t" anchorCtr="0"/>
          <a:lstStyle/>
          <a:p>
            <a:pPr algn="ctr">
              <a:buNone/>
            </a:pPr>
            <a:r>
              <a:rPr lang="en-US" altLang="en-US" sz="2800" b="1" dirty="0">
                <a:solidFill>
                  <a:srgbClr val="1F497D"/>
                </a:solidFill>
              </a:rPr>
              <a:t>ОДНОПАЛАТНАЯ ДВУХУРОВНЕВАЯ  СИСТЕМА</a:t>
            </a:r>
          </a:p>
        </p:txBody>
      </p:sp>
      <p:sp>
        <p:nvSpPr>
          <p:cNvPr id="3076" name="TextBox 3075"/>
          <p:cNvSpPr txBox="1">
            <a:spLocks/>
          </p:cNvSpPr>
          <p:nvPr/>
        </p:nvSpPr>
        <p:spPr>
          <a:xfrm>
            <a:off x="522288" y="539750"/>
            <a:ext cx="9852024" cy="885825"/>
          </a:xfrm>
          <a:prstGeom prst="rect">
            <a:avLst/>
          </a:prstGeom>
          <a:noFill/>
          <a:ln>
            <a:noFill/>
          </a:ln>
        </p:spPr>
        <p:txBody>
          <a:bodyPr lIns="104306" tIns="52153" rIns="104306" bIns="52153" anchor="ctr"/>
          <a:lstStyle>
            <a:lvl1pPr marL="390525" indent="-390525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700">
                <a:solidFill>
                  <a:srgbClr val="000000"/>
                </a:solidFill>
                <a:latin typeface="Calibri" charset="0"/>
              </a:defRPr>
            </a:lvl1pPr>
            <a:lvl2pPr marL="846137" indent="-325437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0">
                <a:solidFill>
                  <a:srgbClr val="000000"/>
                </a:solidFill>
                <a:latin typeface="Calibri" charset="0"/>
              </a:defRPr>
            </a:lvl2pPr>
            <a:lvl3pPr marL="1303337" indent="-2603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>
                <a:solidFill>
                  <a:srgbClr val="000000"/>
                </a:solidFill>
                <a:latin typeface="Calibri" charset="0"/>
              </a:defRPr>
            </a:lvl3pPr>
            <a:lvl4pPr marL="1824037" indent="-2603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>
                <a:solidFill>
                  <a:srgbClr val="000000"/>
                </a:solidFill>
                <a:latin typeface="Calibri" charset="0"/>
              </a:defRPr>
            </a:lvl4pPr>
            <a:lvl5pPr marL="2346325" indent="-2603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C0504D"/>
                </a:solidFill>
                <a:ea typeface="Arial" charset="0"/>
              </a:rPr>
              <a:t>СТРУКТУРА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C0504D"/>
                </a:solidFill>
                <a:ea typeface="Arial" charset="0"/>
              </a:rPr>
              <a:t>МОЛОДЕЖНОГО ПАРЛАМЕНТАРИЗМА ГОРОДА МОСКВЫ</a:t>
            </a:r>
          </a:p>
        </p:txBody>
      </p:sp>
      <p:sp>
        <p:nvSpPr>
          <p:cNvPr id="3077" name="Прямая соединительная линия 3076"/>
          <p:cNvSpPr>
            <a:spLocks/>
          </p:cNvSpPr>
          <p:nvPr/>
        </p:nvSpPr>
        <p:spPr>
          <a:xfrm>
            <a:off x="593725" y="1425575"/>
            <a:ext cx="9217025" cy="0"/>
          </a:xfrm>
          <a:prstGeom prst="line">
            <a:avLst/>
          </a:prstGeom>
          <a:noFill/>
          <a:ln>
            <a:solidFill>
              <a:srgbClr val="C0504D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078" name="Скругленный прямоугольник 3077"/>
          <p:cNvSpPr>
            <a:spLocks/>
          </p:cNvSpPr>
          <p:nvPr/>
        </p:nvSpPr>
        <p:spPr>
          <a:xfrm>
            <a:off x="1703388" y="4567238"/>
            <a:ext cx="7080250" cy="1716087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C6D9F1"/>
            </a:solidFill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3079" name="TextBox 3078"/>
          <p:cNvSpPr txBox="1">
            <a:spLocks/>
          </p:cNvSpPr>
          <p:nvPr/>
        </p:nvSpPr>
        <p:spPr>
          <a:xfrm>
            <a:off x="1820153" y="4741971"/>
            <a:ext cx="6792912" cy="1428750"/>
          </a:xfrm>
          <a:prstGeom prst="rect">
            <a:avLst/>
          </a:prstGeom>
          <a:noFill/>
          <a:ln>
            <a:noFill/>
          </a:ln>
        </p:spPr>
        <p:txBody>
          <a:bodyPr lIns="104306" tIns="52153" rIns="104306" bIns="52153"/>
          <a:lstStyle/>
          <a:p>
            <a:pPr algn="ctr">
              <a:spcBef>
                <a:spcPct val="20000"/>
              </a:spcBef>
              <a:buNone/>
            </a:pPr>
            <a:r>
              <a:rPr lang="en-US" altLang="en-US" sz="2800" b="1" dirty="0">
                <a:solidFill>
                  <a:srgbClr val="1F497D"/>
                </a:solidFill>
              </a:rPr>
              <a:t>146 молодежных палат</a:t>
            </a:r>
          </a:p>
          <a:p>
            <a:pPr algn="ctr">
              <a:spcBef>
                <a:spcPct val="20000"/>
              </a:spcBef>
              <a:buAutoNum type="arabicPlain"/>
            </a:pPr>
            <a:r>
              <a:rPr lang="en-US" altLang="en-US" sz="2400" b="1" dirty="0">
                <a:solidFill>
                  <a:srgbClr val="1F497D"/>
                </a:solidFill>
              </a:rPr>
              <a:t>800  человек – члены молодежных палат</a:t>
            </a:r>
          </a:p>
          <a:p>
            <a:pPr algn="ctr">
              <a:spcBef>
                <a:spcPct val="20000"/>
              </a:spcBef>
            </a:pPr>
            <a:r>
              <a:rPr lang="en-US" altLang="en-US" sz="2400" b="1" dirty="0">
                <a:solidFill>
                  <a:srgbClr val="1F497D"/>
                </a:solidFill>
              </a:rPr>
              <a:t>Более 2000 человек – кадровый резерв</a:t>
            </a:r>
          </a:p>
        </p:txBody>
      </p:sp>
      <p:sp>
        <p:nvSpPr>
          <p:cNvPr id="3080" name="Скругленный прямоугольник 3079"/>
          <p:cNvSpPr>
            <a:spLocks/>
          </p:cNvSpPr>
          <p:nvPr/>
        </p:nvSpPr>
        <p:spPr>
          <a:xfrm>
            <a:off x="1703388" y="2994025"/>
            <a:ext cx="6950074" cy="868363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C6D9F1"/>
            </a:solidFill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3081" name="TextBox 3080"/>
          <p:cNvSpPr txBox="1">
            <a:spLocks/>
          </p:cNvSpPr>
          <p:nvPr/>
        </p:nvSpPr>
        <p:spPr>
          <a:xfrm>
            <a:off x="1817688" y="3065463"/>
            <a:ext cx="6915150" cy="652462"/>
          </a:xfrm>
          <a:prstGeom prst="rect">
            <a:avLst/>
          </a:prstGeom>
          <a:noFill/>
          <a:ln>
            <a:noFill/>
          </a:ln>
        </p:spPr>
        <p:txBody>
          <a:bodyPr lIns="104306" tIns="52153" rIns="104306" bIns="52153"/>
          <a:lstStyle>
            <a:lvl1pPr marL="390525" indent="-390525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700">
                <a:solidFill>
                  <a:srgbClr val="000000"/>
                </a:solidFill>
                <a:latin typeface="Calibri" charset="0"/>
              </a:defRPr>
            </a:lvl1pPr>
            <a:lvl2pPr marL="846137" indent="-325437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0">
                <a:solidFill>
                  <a:srgbClr val="000000"/>
                </a:solidFill>
                <a:latin typeface="Calibri" charset="0"/>
              </a:defRPr>
            </a:lvl2pPr>
            <a:lvl3pPr marL="1303337" indent="-2603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>
                <a:solidFill>
                  <a:srgbClr val="000000"/>
                </a:solidFill>
                <a:latin typeface="Calibri" charset="0"/>
              </a:defRPr>
            </a:lvl3pPr>
            <a:lvl4pPr marL="1824037" indent="-2603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>
                <a:solidFill>
                  <a:srgbClr val="000000"/>
                </a:solidFill>
                <a:latin typeface="Calibri" charset="0"/>
              </a:defRPr>
            </a:lvl4pPr>
            <a:lvl5pPr marL="2346325" indent="-2603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rgbClr val="000000"/>
                </a:solidFill>
                <a:latin typeface="Calibri" charset="0"/>
              </a:defRPr>
            </a:lvl5pPr>
          </a:lstStyle>
          <a:p>
            <a:pPr algn="ctr">
              <a:buNone/>
            </a:pPr>
            <a:r>
              <a:rPr lang="en-US" altLang="en-US" sz="2800" b="1" dirty="0">
                <a:solidFill>
                  <a:srgbClr val="1F497D"/>
                </a:solidFill>
                <a:ea typeface="Arial" charset="0"/>
              </a:rPr>
              <a:t>Молодежная палата при МГД</a:t>
            </a:r>
          </a:p>
        </p:txBody>
      </p:sp>
      <p:cxnSp>
        <p:nvCxnSpPr>
          <p:cNvPr id="3082" name="Прямая со стрелкой 3081"/>
          <p:cNvCxnSpPr/>
          <p:nvPr/>
        </p:nvCxnSpPr>
        <p:spPr>
          <a:xfrm rot="5400000" flipH="1" flipV="1">
            <a:off x="4987925" y="4210050"/>
            <a:ext cx="573088" cy="1588"/>
          </a:xfrm>
          <a:prstGeom prst="straightConnector1">
            <a:avLst/>
          </a:prstGeom>
          <a:noFill/>
          <a:ln>
            <a:solidFill>
              <a:srgbClr val="4A7EBB"/>
            </a:solidFill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4097"/>
          <p:cNvSpPr>
            <a:spLocks noGrp="1"/>
          </p:cNvSpPr>
          <p:nvPr>
            <p:ph idx="4294967295"/>
          </p:nvPr>
        </p:nvSpPr>
        <p:spPr>
          <a:xfrm>
            <a:off x="538163" y="1836738"/>
            <a:ext cx="9623425" cy="4249737"/>
          </a:xfrm>
          <a:ln/>
        </p:spPr>
        <p:txBody>
          <a:bodyPr wrap="square" lIns="104306" tIns="52153" rIns="104306" bIns="52153" anchor="t" anchorCtr="0"/>
          <a:lstStyle/>
          <a:p>
            <a:r>
              <a:rPr lang="en-US" altLang="en-US" sz="2200" dirty="0">
                <a:solidFill>
                  <a:srgbClr val="376092"/>
                </a:solidFill>
              </a:rPr>
              <a:t>Приобретение практического опыта в политической и общественной деятельности</a:t>
            </a:r>
          </a:p>
          <a:p>
            <a:r>
              <a:rPr lang="en-US" altLang="en-US" sz="2200" dirty="0">
                <a:solidFill>
                  <a:srgbClr val="376092"/>
                </a:solidFill>
              </a:rPr>
              <a:t>Дополнительное обучение и курсы повышения квалификации</a:t>
            </a:r>
          </a:p>
          <a:p>
            <a:r>
              <a:rPr lang="en-US" altLang="en-US" sz="2200" dirty="0">
                <a:solidFill>
                  <a:srgbClr val="376092"/>
                </a:solidFill>
              </a:rPr>
              <a:t>Включение в программу стажировок</a:t>
            </a:r>
          </a:p>
          <a:p>
            <a:r>
              <a:rPr lang="en-US" altLang="en-US" sz="2200" dirty="0">
                <a:solidFill>
                  <a:srgbClr val="376092"/>
                </a:solidFill>
              </a:rPr>
              <a:t>Получение общественно-значимого статуса районного и городского уровня</a:t>
            </a:r>
          </a:p>
          <a:p>
            <a:r>
              <a:rPr lang="en-US" altLang="en-US" sz="2200" dirty="0">
                <a:solidFill>
                  <a:srgbClr val="376092"/>
                </a:solidFill>
              </a:rPr>
              <a:t>Встречи, дебаты, мероприятия с известными политиками, чиновниками, общественными деятелями</a:t>
            </a:r>
          </a:p>
          <a:p>
            <a:r>
              <a:rPr lang="en-US" altLang="en-US" sz="2200" dirty="0">
                <a:solidFill>
                  <a:srgbClr val="376092"/>
                </a:solidFill>
              </a:rPr>
              <a:t>Представительство на международных и федеральных мероприятиях </a:t>
            </a:r>
          </a:p>
          <a:p>
            <a:r>
              <a:rPr lang="en-US" altLang="en-US" sz="2200" dirty="0">
                <a:solidFill>
                  <a:srgbClr val="376092"/>
                </a:solidFill>
              </a:rPr>
              <a:t>Статусная символика</a:t>
            </a:r>
          </a:p>
          <a:p>
            <a:r>
              <a:rPr lang="en-US" altLang="en-US" sz="2200" dirty="0">
                <a:solidFill>
                  <a:srgbClr val="376092"/>
                </a:solidFill>
              </a:rPr>
              <a:t>Командный досуг</a:t>
            </a:r>
          </a:p>
          <a:p>
            <a:pPr>
              <a:lnSpc>
                <a:spcPct val="150000"/>
              </a:lnSpc>
              <a:buNone/>
            </a:pPr>
            <a:endParaRPr/>
          </a:p>
          <a:p>
            <a:pPr>
              <a:lnSpc>
                <a:spcPct val="150000"/>
              </a:lnSpc>
            </a:pPr>
            <a:endParaRPr/>
          </a:p>
          <a:p>
            <a:pPr>
              <a:lnSpc>
                <a:spcPct val="150000"/>
              </a:lnSpc>
            </a:pPr>
            <a:endParaRPr/>
          </a:p>
          <a:p>
            <a:endParaRPr/>
          </a:p>
        </p:txBody>
      </p:sp>
      <p:sp>
        <p:nvSpPr>
          <p:cNvPr id="4099" name="TextBox 4098"/>
          <p:cNvSpPr txBox="1">
            <a:spLocks/>
          </p:cNvSpPr>
          <p:nvPr/>
        </p:nvSpPr>
        <p:spPr>
          <a:xfrm>
            <a:off x="534988" y="684213"/>
            <a:ext cx="9925050" cy="576262"/>
          </a:xfrm>
          <a:prstGeom prst="rect">
            <a:avLst/>
          </a:prstGeom>
          <a:noFill/>
          <a:ln>
            <a:noFill/>
          </a:ln>
        </p:spPr>
        <p:txBody>
          <a:bodyPr lIns="104306" tIns="52153" rIns="104306" bIns="52153" anchor="ctr"/>
          <a:lstStyle>
            <a:lvl1pPr marL="390525" indent="-390525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700">
                <a:solidFill>
                  <a:srgbClr val="000000"/>
                </a:solidFill>
                <a:latin typeface="Calibri" charset="0"/>
              </a:defRPr>
            </a:lvl1pPr>
            <a:lvl2pPr marL="846137" indent="-325437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0">
                <a:solidFill>
                  <a:srgbClr val="000000"/>
                </a:solidFill>
                <a:latin typeface="Calibri" charset="0"/>
              </a:defRPr>
            </a:lvl2pPr>
            <a:lvl3pPr marL="1303337" indent="-2603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>
                <a:solidFill>
                  <a:srgbClr val="000000"/>
                </a:solidFill>
                <a:latin typeface="Calibri" charset="0"/>
              </a:defRPr>
            </a:lvl3pPr>
            <a:lvl4pPr marL="1824037" indent="-2603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>
                <a:solidFill>
                  <a:srgbClr val="000000"/>
                </a:solidFill>
                <a:latin typeface="Calibri" charset="0"/>
              </a:defRPr>
            </a:lvl4pPr>
            <a:lvl5pPr marL="2346325" indent="-2603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C0504D"/>
                </a:solidFill>
                <a:ea typeface="Arial" charset="0"/>
              </a:rPr>
              <a:t>ЗАЧЕМ ЭТО НУЖНО МОЛОДОМУ ЧЕЛОВЕКУ?</a:t>
            </a:r>
          </a:p>
        </p:txBody>
      </p:sp>
      <p:sp>
        <p:nvSpPr>
          <p:cNvPr id="4100" name="Прямая соединительная линия 4099"/>
          <p:cNvSpPr>
            <a:spLocks/>
          </p:cNvSpPr>
          <p:nvPr/>
        </p:nvSpPr>
        <p:spPr>
          <a:xfrm>
            <a:off x="593725" y="1404938"/>
            <a:ext cx="9217025" cy="0"/>
          </a:xfrm>
          <a:prstGeom prst="line">
            <a:avLst/>
          </a:prstGeom>
          <a:noFill/>
          <a:ln>
            <a:solidFill>
              <a:srgbClr val="C0504D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5121"/>
          <p:cNvSpPr>
            <a:spLocks noGrp="1"/>
          </p:cNvSpPr>
          <p:nvPr>
            <p:ph idx="4294967295"/>
          </p:nvPr>
        </p:nvSpPr>
        <p:spPr>
          <a:xfrm>
            <a:off x="560388" y="1779588"/>
            <a:ext cx="9625012" cy="4991100"/>
          </a:xfrm>
          <a:ln/>
        </p:spPr>
        <p:txBody>
          <a:bodyPr wrap="square" lIns="104306" tIns="52153" rIns="104306" bIns="52153" anchor="t" anchorCtr="0"/>
          <a:lstStyle/>
          <a:p>
            <a:r>
              <a:rPr lang="en-US" altLang="en-US" sz="2200" dirty="0">
                <a:solidFill>
                  <a:srgbClr val="376092"/>
                </a:solidFill>
              </a:rPr>
              <a:t>Обсуждение, планирование и проведение районных мероприятий с молодежью</a:t>
            </a:r>
          </a:p>
          <a:p>
            <a:r>
              <a:rPr lang="en-US" altLang="en-US" sz="2200" dirty="0">
                <a:solidFill>
                  <a:srgbClr val="376092"/>
                </a:solidFill>
              </a:rPr>
              <a:t>Работа с обращениями граждан</a:t>
            </a:r>
          </a:p>
          <a:p>
            <a:r>
              <a:rPr lang="en-US" altLang="en-US" sz="2200" dirty="0">
                <a:solidFill>
                  <a:srgbClr val="376092"/>
                </a:solidFill>
              </a:rPr>
              <a:t>Осуществление общественного контроля</a:t>
            </a:r>
          </a:p>
          <a:p>
            <a:r>
              <a:rPr lang="en-US" altLang="en-US" sz="2200" dirty="0">
                <a:solidFill>
                  <a:srgbClr val="376092"/>
                </a:solidFill>
              </a:rPr>
              <a:t>Внесение предложений по вопросам благоустройства района</a:t>
            </a:r>
          </a:p>
          <a:p>
            <a:endParaRPr/>
          </a:p>
          <a:p>
            <a:endParaRPr/>
          </a:p>
        </p:txBody>
      </p:sp>
      <p:sp>
        <p:nvSpPr>
          <p:cNvPr id="5123" name="TextBox 5122"/>
          <p:cNvSpPr txBox="1">
            <a:spLocks/>
          </p:cNvSpPr>
          <p:nvPr/>
        </p:nvSpPr>
        <p:spPr>
          <a:xfrm>
            <a:off x="534988" y="684213"/>
            <a:ext cx="9925050" cy="576262"/>
          </a:xfrm>
          <a:prstGeom prst="rect">
            <a:avLst/>
          </a:prstGeom>
          <a:noFill/>
          <a:ln>
            <a:noFill/>
          </a:ln>
        </p:spPr>
        <p:txBody>
          <a:bodyPr lIns="104306" tIns="52153" rIns="104306" bIns="52153" anchor="ctr"/>
          <a:lstStyle>
            <a:lvl1pPr marL="390525" indent="-390525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700">
                <a:solidFill>
                  <a:srgbClr val="000000"/>
                </a:solidFill>
                <a:latin typeface="Calibri" charset="0"/>
              </a:defRPr>
            </a:lvl1pPr>
            <a:lvl2pPr marL="846137" indent="-325437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0">
                <a:solidFill>
                  <a:srgbClr val="000000"/>
                </a:solidFill>
                <a:latin typeface="Calibri" charset="0"/>
              </a:defRPr>
            </a:lvl2pPr>
            <a:lvl3pPr marL="1303337" indent="-2603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>
                <a:solidFill>
                  <a:srgbClr val="000000"/>
                </a:solidFill>
                <a:latin typeface="Calibri" charset="0"/>
              </a:defRPr>
            </a:lvl3pPr>
            <a:lvl4pPr marL="1824037" indent="-2603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>
                <a:solidFill>
                  <a:srgbClr val="000000"/>
                </a:solidFill>
                <a:latin typeface="Calibri" charset="0"/>
              </a:defRPr>
            </a:lvl4pPr>
            <a:lvl5pPr marL="2346325" indent="-2603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C0504D"/>
                </a:solidFill>
                <a:ea typeface="Arial" charset="0"/>
              </a:rPr>
              <a:t>ЧЕМ ЗАНИМАЕТСЯ МОЛОДОЙ ПАРЛАМЕНТАРИЙ:</a:t>
            </a:r>
          </a:p>
        </p:txBody>
      </p:sp>
      <p:sp>
        <p:nvSpPr>
          <p:cNvPr id="5124" name="Прямая соединительная линия 5123"/>
          <p:cNvSpPr>
            <a:spLocks/>
          </p:cNvSpPr>
          <p:nvPr/>
        </p:nvSpPr>
        <p:spPr>
          <a:xfrm>
            <a:off x="593725" y="1404938"/>
            <a:ext cx="9217025" cy="0"/>
          </a:xfrm>
          <a:prstGeom prst="line">
            <a:avLst/>
          </a:prstGeom>
          <a:noFill/>
          <a:ln>
            <a:solidFill>
              <a:srgbClr val="C0504D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pic>
        <p:nvPicPr>
          <p:cNvPr id="5125" name="Рисунок 5124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5719763" y="4559300"/>
            <a:ext cx="1984375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6" name="Рисунок 5125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>
          <a:xfrm>
            <a:off x="7918450" y="4424363"/>
            <a:ext cx="2065338" cy="1839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7" name="Рисунок 5126"/>
          <p:cNvPicPr>
            <a:picLocks noChangeAspect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>
          <a:xfrm>
            <a:off x="2955925" y="4614863"/>
            <a:ext cx="2605088" cy="145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8" name="Рисунок 5127"/>
          <p:cNvPicPr>
            <a:picLocks noChangeAspect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>
          <a:xfrm>
            <a:off x="520700" y="4710113"/>
            <a:ext cx="2106613" cy="118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6145"/>
          <p:cNvSpPr>
            <a:spLocks noGrp="1"/>
          </p:cNvSpPr>
          <p:nvPr>
            <p:ph idx="4294967295"/>
          </p:nvPr>
        </p:nvSpPr>
        <p:spPr>
          <a:xfrm>
            <a:off x="593725" y="1763713"/>
            <a:ext cx="9625013" cy="4991100"/>
          </a:xfrm>
          <a:ln/>
        </p:spPr>
        <p:txBody>
          <a:bodyPr wrap="square" lIns="104306" tIns="52153" rIns="104306" bIns="52153" anchor="t" anchorCtr="0"/>
          <a:lstStyle/>
          <a:p>
            <a:r>
              <a:rPr lang="en-US" altLang="en-US" sz="2200" dirty="0">
                <a:solidFill>
                  <a:srgbClr val="376092"/>
                </a:solidFill>
              </a:rPr>
              <a:t>Оказание помощи в работе муниципальных депутатов</a:t>
            </a:r>
          </a:p>
          <a:p>
            <a:r>
              <a:rPr lang="en-US" altLang="en-US" sz="2200" dirty="0">
                <a:solidFill>
                  <a:srgbClr val="376092"/>
                </a:solidFill>
              </a:rPr>
              <a:t>Участие в общественно-значимых городских рейдах</a:t>
            </a:r>
          </a:p>
          <a:p>
            <a:r>
              <a:rPr lang="en-US" altLang="en-US" sz="2200" dirty="0">
                <a:solidFill>
                  <a:srgbClr val="376092"/>
                </a:solidFill>
              </a:rPr>
              <a:t>Участие в образовательных проектах и программах</a:t>
            </a:r>
          </a:p>
          <a:p>
            <a:r>
              <a:rPr lang="en-US" altLang="en-US" sz="2200" dirty="0">
                <a:solidFill>
                  <a:srgbClr val="376092"/>
                </a:solidFill>
              </a:rPr>
              <a:t>Участие в окружных и общегородских мероприятиях</a:t>
            </a:r>
          </a:p>
          <a:p>
            <a:r>
              <a:rPr lang="en-US" altLang="en-US" sz="2200" dirty="0">
                <a:solidFill>
                  <a:srgbClr val="376092"/>
                </a:solidFill>
              </a:rPr>
              <a:t>Иные виды деятельности</a:t>
            </a:r>
          </a:p>
          <a:p>
            <a:endParaRPr/>
          </a:p>
          <a:p>
            <a:endParaRPr/>
          </a:p>
        </p:txBody>
      </p:sp>
      <p:sp>
        <p:nvSpPr>
          <p:cNvPr id="6147" name="TextBox 6146"/>
          <p:cNvSpPr txBox="1">
            <a:spLocks/>
          </p:cNvSpPr>
          <p:nvPr/>
        </p:nvSpPr>
        <p:spPr>
          <a:xfrm>
            <a:off x="534988" y="684213"/>
            <a:ext cx="9925050" cy="576262"/>
          </a:xfrm>
          <a:prstGeom prst="rect">
            <a:avLst/>
          </a:prstGeom>
          <a:noFill/>
          <a:ln>
            <a:noFill/>
          </a:ln>
        </p:spPr>
        <p:txBody>
          <a:bodyPr lIns="104306" tIns="52153" rIns="104306" bIns="52153" anchor="ctr"/>
          <a:lstStyle>
            <a:lvl1pPr marL="390525" indent="-390525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700">
                <a:solidFill>
                  <a:srgbClr val="000000"/>
                </a:solidFill>
                <a:latin typeface="Calibri" charset="0"/>
              </a:defRPr>
            </a:lvl1pPr>
            <a:lvl2pPr marL="846137" indent="-325437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0">
                <a:solidFill>
                  <a:srgbClr val="000000"/>
                </a:solidFill>
                <a:latin typeface="Calibri" charset="0"/>
              </a:defRPr>
            </a:lvl2pPr>
            <a:lvl3pPr marL="1303337" indent="-2603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>
                <a:solidFill>
                  <a:srgbClr val="000000"/>
                </a:solidFill>
                <a:latin typeface="Calibri" charset="0"/>
              </a:defRPr>
            </a:lvl3pPr>
            <a:lvl4pPr marL="1824037" indent="-2603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>
                <a:solidFill>
                  <a:srgbClr val="000000"/>
                </a:solidFill>
                <a:latin typeface="Calibri" charset="0"/>
              </a:defRPr>
            </a:lvl4pPr>
            <a:lvl5pPr marL="2346325" indent="-2603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C0504D"/>
                </a:solidFill>
                <a:ea typeface="Arial" charset="0"/>
              </a:rPr>
              <a:t>ЧЕМ ЗАНИМАЕТСЯ МОЛОДОЙ ПАРЛАМЕНТАРИЙ:</a:t>
            </a:r>
          </a:p>
        </p:txBody>
      </p:sp>
      <p:sp>
        <p:nvSpPr>
          <p:cNvPr id="6148" name="Прямая соединительная линия 6147"/>
          <p:cNvSpPr>
            <a:spLocks/>
          </p:cNvSpPr>
          <p:nvPr/>
        </p:nvSpPr>
        <p:spPr>
          <a:xfrm>
            <a:off x="593725" y="1404938"/>
            <a:ext cx="9217025" cy="0"/>
          </a:xfrm>
          <a:prstGeom prst="line">
            <a:avLst/>
          </a:prstGeom>
          <a:noFill/>
          <a:ln>
            <a:solidFill>
              <a:srgbClr val="C0504D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pic>
        <p:nvPicPr>
          <p:cNvPr id="6149" name="Рисунок 6148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3222625" y="4514850"/>
            <a:ext cx="2227263" cy="2033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0" name="Рисунок 6149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>
          <a:xfrm>
            <a:off x="774700" y="4281488"/>
            <a:ext cx="1785938" cy="240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1" name="Рисунок 6150"/>
          <p:cNvPicPr>
            <a:picLocks noChangeAspect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>
          <a:xfrm>
            <a:off x="8132763" y="4443413"/>
            <a:ext cx="2071687" cy="1893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2" name="Рисунок 6151"/>
          <p:cNvPicPr>
            <a:picLocks noChangeAspect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>
          <a:xfrm>
            <a:off x="5916613" y="4205288"/>
            <a:ext cx="1716087" cy="231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7169"/>
          <p:cNvSpPr>
            <a:spLocks noGrp="1"/>
          </p:cNvSpPr>
          <p:nvPr>
            <p:ph idx="4294967295"/>
          </p:nvPr>
        </p:nvSpPr>
        <p:spPr>
          <a:xfrm>
            <a:off x="2917825" y="1922463"/>
            <a:ext cx="7272337" cy="1873250"/>
          </a:xfrm>
          <a:ln/>
        </p:spPr>
        <p:txBody>
          <a:bodyPr wrap="square" lIns="104306" tIns="52153" rIns="104306" bIns="52153" anchor="t" anchorCtr="0"/>
          <a:lstStyle/>
          <a:p>
            <a:pPr>
              <a:buNone/>
            </a:pPr>
            <a:r>
              <a:rPr lang="en-US" altLang="en-US" sz="2400" b="1" dirty="0">
                <a:solidFill>
                  <a:srgbClr val="C0504D"/>
                </a:solidFill>
              </a:rPr>
              <a:t>Молодой человек: </a:t>
            </a:r>
          </a:p>
          <a:p>
            <a:pPr>
              <a:buNone/>
            </a:pPr>
            <a:endParaRPr/>
          </a:p>
          <a:p>
            <a:r>
              <a:rPr lang="en-US" altLang="en-US" sz="2400" dirty="0">
                <a:solidFill>
                  <a:srgbClr val="1F497D"/>
                </a:solidFill>
              </a:rPr>
              <a:t>Гражданин Российской Федерации</a:t>
            </a:r>
          </a:p>
          <a:p>
            <a:r>
              <a:rPr lang="en-US" altLang="en-US" sz="2400" dirty="0">
                <a:solidFill>
                  <a:srgbClr val="1F497D"/>
                </a:solidFill>
              </a:rPr>
              <a:t>В возрасте от 18 до 30 лет включительно</a:t>
            </a:r>
          </a:p>
          <a:p>
            <a:r>
              <a:rPr lang="en-US" altLang="en-US" sz="2400" dirty="0">
                <a:solidFill>
                  <a:srgbClr val="1F497D"/>
                </a:solidFill>
              </a:rPr>
              <a:t>Зарегистрированный по месту жительства на территории соответствующего района города Москвы </a:t>
            </a:r>
          </a:p>
        </p:txBody>
      </p:sp>
      <p:sp>
        <p:nvSpPr>
          <p:cNvPr id="7171" name="TextBox 7170"/>
          <p:cNvSpPr txBox="1">
            <a:spLocks/>
          </p:cNvSpPr>
          <p:nvPr/>
        </p:nvSpPr>
        <p:spPr>
          <a:xfrm>
            <a:off x="534988" y="900113"/>
            <a:ext cx="8267700" cy="576262"/>
          </a:xfrm>
          <a:prstGeom prst="rect">
            <a:avLst/>
          </a:prstGeom>
          <a:noFill/>
          <a:ln>
            <a:noFill/>
          </a:ln>
        </p:spPr>
        <p:txBody>
          <a:bodyPr lIns="104306" tIns="52153" rIns="104306" bIns="52153" anchor="ctr"/>
          <a:lstStyle>
            <a:lvl1pPr marL="390525" indent="-390525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700">
                <a:solidFill>
                  <a:srgbClr val="000000"/>
                </a:solidFill>
                <a:latin typeface="Calibri" charset="0"/>
              </a:defRPr>
            </a:lvl1pPr>
            <a:lvl2pPr marL="846137" indent="-325437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0">
                <a:solidFill>
                  <a:srgbClr val="000000"/>
                </a:solidFill>
                <a:latin typeface="Calibri" charset="0"/>
              </a:defRPr>
            </a:lvl2pPr>
            <a:lvl3pPr marL="1303337" indent="-2603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>
                <a:solidFill>
                  <a:srgbClr val="000000"/>
                </a:solidFill>
                <a:latin typeface="Calibri" charset="0"/>
              </a:defRPr>
            </a:lvl3pPr>
            <a:lvl4pPr marL="1824037" indent="-2603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>
                <a:solidFill>
                  <a:srgbClr val="000000"/>
                </a:solidFill>
                <a:latin typeface="Calibri" charset="0"/>
              </a:defRPr>
            </a:lvl4pPr>
            <a:lvl5pPr marL="2346325" indent="-2603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C0504D"/>
                </a:solidFill>
                <a:ea typeface="Arial" charset="0"/>
              </a:rPr>
              <a:t>КТО МОЖЕТ СТАТЬ ЧЛЕНОМ МОЛОДЕЖНОЙ ПАЛАТЫ?</a:t>
            </a:r>
          </a:p>
        </p:txBody>
      </p:sp>
      <p:sp>
        <p:nvSpPr>
          <p:cNvPr id="7172" name="Прямая соединительная линия 7171"/>
          <p:cNvSpPr>
            <a:spLocks/>
          </p:cNvSpPr>
          <p:nvPr/>
        </p:nvSpPr>
        <p:spPr>
          <a:xfrm>
            <a:off x="593725" y="1620838"/>
            <a:ext cx="9217025" cy="0"/>
          </a:xfrm>
          <a:prstGeom prst="line">
            <a:avLst/>
          </a:prstGeom>
          <a:noFill/>
          <a:ln>
            <a:solidFill>
              <a:srgbClr val="C0504D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pic>
        <p:nvPicPr>
          <p:cNvPr id="7173" name="Рисунок 7172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989013" y="2136775"/>
            <a:ext cx="1571625" cy="24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74" name="TextBox 7173"/>
          <p:cNvSpPr txBox="1">
            <a:spLocks/>
          </p:cNvSpPr>
          <p:nvPr/>
        </p:nvSpPr>
        <p:spPr>
          <a:xfrm>
            <a:off x="846138" y="5138738"/>
            <a:ext cx="9445624" cy="1385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C0504D"/>
                </a:solidFill>
              </a:rPr>
              <a:t>Не могут стать:</a:t>
            </a:r>
          </a:p>
          <a:p>
            <a:r>
              <a:rPr lang="en-US" altLang="en-US" dirty="0">
                <a:solidFill>
                  <a:srgbClr val="376092"/>
                </a:solidFill>
              </a:rPr>
              <a:t>действующие депутаты муниципальных образований города Москвы</a:t>
            </a:r>
          </a:p>
          <a:p>
            <a:r>
              <a:rPr lang="en-US" altLang="en-US" dirty="0">
                <a:solidFill>
                  <a:srgbClr val="376092"/>
                </a:solidFill>
              </a:rPr>
              <a:t>лица замещающие должности государственной или муниципальной службы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8193"/>
          <p:cNvSpPr txBox="1">
            <a:spLocks/>
          </p:cNvSpPr>
          <p:nvPr/>
        </p:nvSpPr>
        <p:spPr>
          <a:xfrm>
            <a:off x="0" y="3708400"/>
            <a:ext cx="10693400" cy="663575"/>
          </a:xfrm>
          <a:prstGeom prst="rect">
            <a:avLst/>
          </a:prstGeom>
          <a:noFill/>
          <a:ln>
            <a:noFill/>
          </a:ln>
        </p:spPr>
        <p:txBody>
          <a:bodyPr lIns="104306" tIns="52153" rIns="104306" bIns="52153" anchor="ctr"/>
          <a:lstStyle/>
          <a:p>
            <a:pPr algn="ctr"/>
            <a:r>
              <a:rPr lang="en-US" altLang="en-US" sz="2800" b="1" dirty="0">
                <a:solidFill>
                  <a:srgbClr val="C0504D"/>
                </a:solidFill>
              </a:rPr>
              <a:t>СРОК ПОЛНОМОЧИЙ МОЛОДЕЖНОЙ ПАЛАТЫ</a:t>
            </a:r>
          </a:p>
        </p:txBody>
      </p:sp>
      <p:sp>
        <p:nvSpPr>
          <p:cNvPr id="8195" name="TextBox 8194"/>
          <p:cNvSpPr txBox="1">
            <a:spLocks/>
          </p:cNvSpPr>
          <p:nvPr/>
        </p:nvSpPr>
        <p:spPr>
          <a:xfrm>
            <a:off x="2203450" y="5781675"/>
            <a:ext cx="6429376" cy="1565275"/>
          </a:xfrm>
          <a:prstGeom prst="rect">
            <a:avLst/>
          </a:prstGeom>
          <a:noFill/>
          <a:ln>
            <a:noFill/>
          </a:ln>
        </p:spPr>
        <p:txBody>
          <a:bodyPr lIns="104306" tIns="52153" rIns="104306" bIns="52153"/>
          <a:lstStyle/>
          <a:p>
            <a:pPr algn="ctr">
              <a:spcBef>
                <a:spcPct val="20000"/>
              </a:spcBef>
              <a:buNone/>
            </a:pPr>
            <a:r>
              <a:rPr lang="en-US" altLang="en-US" sz="2000" b="1" dirty="0">
                <a:solidFill>
                  <a:srgbClr val="4F81BD"/>
                </a:solidFill>
              </a:rPr>
              <a:t>ФОРМИРУЕТСЯ НА 2 ГОДА</a:t>
            </a:r>
          </a:p>
          <a:p>
            <a:pPr algn="ctr">
              <a:spcBef>
                <a:spcPct val="20000"/>
              </a:spcBef>
              <a:buNone/>
            </a:pPr>
            <a:r>
              <a:rPr lang="en-US" altLang="en-US" sz="2000" b="1" dirty="0">
                <a:solidFill>
                  <a:srgbClr val="4F81BD"/>
                </a:solidFill>
              </a:rPr>
              <a:t>ПО РЕШЕНИЮ КОМИССИЙ ПО ФОРМИРОВАНИЮ МОЛОДЕЖНЫХ ПАЛАТ</a:t>
            </a:r>
          </a:p>
        </p:txBody>
      </p:sp>
      <p:pic>
        <p:nvPicPr>
          <p:cNvPr id="8196" name="Рисунок 8195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2632075" y="4281488"/>
            <a:ext cx="1477963" cy="128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7" name="Рисунок 8196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>
          <a:xfrm>
            <a:off x="6689725" y="4281488"/>
            <a:ext cx="1477963" cy="1285875"/>
          </a:xfrm>
          <a:prstGeom prst="rect">
            <a:avLst/>
          </a:prstGeom>
          <a:noFill/>
          <a:ln>
            <a:noFill/>
          </a:ln>
        </p:spPr>
      </p:pic>
      <p:sp>
        <p:nvSpPr>
          <p:cNvPr id="8198" name="Скругленный прямоугольник 8197"/>
          <p:cNvSpPr>
            <a:spLocks/>
          </p:cNvSpPr>
          <p:nvPr/>
        </p:nvSpPr>
        <p:spPr>
          <a:xfrm>
            <a:off x="1203325" y="1708150"/>
            <a:ext cx="3062288" cy="1500188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C6D9F1"/>
            </a:solidFill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8199" name="Скругленный прямоугольник 8198"/>
          <p:cNvSpPr>
            <a:spLocks/>
          </p:cNvSpPr>
          <p:nvPr/>
        </p:nvSpPr>
        <p:spPr>
          <a:xfrm>
            <a:off x="6132513" y="1708150"/>
            <a:ext cx="3071813" cy="1500188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C6D9F1"/>
            </a:solidFill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8200" name="Заголовок 8199"/>
          <p:cNvSpPr>
            <a:spLocks noGrp="1"/>
          </p:cNvSpPr>
          <p:nvPr>
            <p:ph type="title" idx="4294967295"/>
          </p:nvPr>
        </p:nvSpPr>
        <p:spPr>
          <a:xfrm>
            <a:off x="1274763" y="1708150"/>
            <a:ext cx="2928937" cy="1500188"/>
          </a:xfrm>
          <a:ln/>
        </p:spPr>
        <p:txBody>
          <a:bodyPr wrap="square" lIns="104306" tIns="52153" rIns="104306" bIns="52153" anchor="ctr"/>
          <a:lstStyle/>
          <a:p>
            <a:r>
              <a:rPr lang="en-US" altLang="en-US" sz="2000" dirty="0">
                <a:solidFill>
                  <a:srgbClr val="1F497D"/>
                </a:solidFill>
              </a:rPr>
              <a:t>КОЛИЧЕСТВО </a:t>
            </a:r>
            <a:r>
              <a:t/>
            </a:r>
            <a:br/>
            <a:r>
              <a:rPr lang="en-US" altLang="en-US" sz="2000" dirty="0">
                <a:solidFill>
                  <a:srgbClr val="1F497D"/>
                </a:solidFill>
              </a:rPr>
              <a:t>ЧЛЕНОВ</a:t>
            </a:r>
            <a:r>
              <a:t/>
            </a:r>
            <a:br/>
            <a:r>
              <a:rPr lang="en-US" altLang="en-US" sz="2000" dirty="0">
                <a:solidFill>
                  <a:srgbClr val="1F497D"/>
                </a:solidFill>
              </a:rPr>
              <a:t>МОЛОДЕЖНОЙ </a:t>
            </a:r>
            <a:r>
              <a:t/>
            </a:r>
            <a:br/>
            <a:r>
              <a:rPr lang="en-US" altLang="en-US" sz="2000" dirty="0">
                <a:solidFill>
                  <a:srgbClr val="1F497D"/>
                </a:solidFill>
              </a:rPr>
              <a:t>ПАЛАТЫ</a:t>
            </a:r>
          </a:p>
        </p:txBody>
      </p:sp>
      <p:sp>
        <p:nvSpPr>
          <p:cNvPr id="8201" name="Содержимое 8200"/>
          <p:cNvSpPr>
            <a:spLocks noGrp="1"/>
          </p:cNvSpPr>
          <p:nvPr>
            <p:ph idx="4294967295"/>
          </p:nvPr>
        </p:nvSpPr>
        <p:spPr>
          <a:xfrm>
            <a:off x="6203950" y="1708150"/>
            <a:ext cx="2928938" cy="1500188"/>
          </a:xfrm>
          <a:ln/>
        </p:spPr>
        <p:txBody>
          <a:bodyPr wrap="square" lIns="104306" tIns="52153" rIns="104306" bIns="52153" anchor="t" anchorCtr="0"/>
          <a:lstStyle/>
          <a:p>
            <a:pPr algn="ctr">
              <a:buNone/>
            </a:pPr>
            <a:r>
              <a:rPr lang="en-US" altLang="en-US" sz="2000" dirty="0">
                <a:solidFill>
                  <a:srgbClr val="1F497D"/>
                </a:solidFill>
              </a:rPr>
              <a:t>КОЛИЧЕСТВО МАНДАТОВ ДЕПУТАТОВ МУНИЦИПАЛЬНОГО ОКРУГА </a:t>
            </a:r>
          </a:p>
        </p:txBody>
      </p:sp>
      <p:sp>
        <p:nvSpPr>
          <p:cNvPr id="8202" name="Полилиния 8201"/>
          <p:cNvSpPr>
            <a:spLocks/>
          </p:cNvSpPr>
          <p:nvPr/>
        </p:nvSpPr>
        <p:spPr>
          <a:xfrm>
            <a:off x="4560888" y="2136775"/>
            <a:ext cx="1279525" cy="617538"/>
          </a:xfrm>
          <a:custGeom>
            <a:avLst/>
            <a:gdLst>
              <a:gd name="T0" fmla="*/ 169601 w 1279525"/>
              <a:gd name="T1" fmla="*/ 127213 h 617538"/>
              <a:gd name="T2" fmla="*/ 1109924 w 1279525"/>
              <a:gd name="T3" fmla="*/ 127213 h 617538"/>
              <a:gd name="T4" fmla="*/ 1109924 w 1279525"/>
              <a:gd name="T5" fmla="*/ 272458 h 617538"/>
              <a:gd name="T6" fmla="*/ 169601 w 1279525"/>
              <a:gd name="T7" fmla="*/ 272458 h 617538"/>
              <a:gd name="T8" fmla="*/ 169601 w 1279525"/>
              <a:gd name="T9" fmla="*/ 127213 h 617538"/>
              <a:gd name="T10" fmla="*/ 169601 w 1279525"/>
              <a:gd name="T11" fmla="*/ 345080 h 617538"/>
              <a:gd name="T12" fmla="*/ 1109924 w 1279525"/>
              <a:gd name="T13" fmla="*/ 345080 h 617538"/>
              <a:gd name="T14" fmla="*/ 1109924 w 1279525"/>
              <a:gd name="T15" fmla="*/ 490325 h 617538"/>
              <a:gd name="T16" fmla="*/ 169601 w 1279525"/>
              <a:gd name="T17" fmla="*/ 490325 h 617538"/>
              <a:gd name="T18" fmla="*/ 169601 w 1279525"/>
              <a:gd name="T19" fmla="*/ 345080 h 617538"/>
            </a:gdLst>
            <a:ahLst/>
            <a:cxnLst/>
            <a:rect l="0" t="0" r="r" b="b"/>
            <a:pathLst>
              <a:path w="1279525" h="617538">
                <a:moveTo>
                  <a:pt x="169601" y="127213"/>
                </a:moveTo>
                <a:lnTo>
                  <a:pt x="1109924" y="127213"/>
                </a:lnTo>
                <a:lnTo>
                  <a:pt x="1109924" y="272458"/>
                </a:lnTo>
                <a:lnTo>
                  <a:pt x="169601" y="272458"/>
                </a:lnTo>
                <a:lnTo>
                  <a:pt x="169601" y="127213"/>
                </a:lnTo>
                <a:moveTo>
                  <a:pt x="169601" y="345080"/>
                </a:moveTo>
                <a:lnTo>
                  <a:pt x="1109924" y="345080"/>
                </a:lnTo>
                <a:lnTo>
                  <a:pt x="1109924" y="490325"/>
                </a:lnTo>
                <a:lnTo>
                  <a:pt x="169601" y="490325"/>
                </a:lnTo>
                <a:lnTo>
                  <a:pt x="169601" y="345080"/>
                </a:lnTo>
              </a:path>
            </a:pathLst>
          </a:custGeom>
          <a:solidFill>
            <a:srgbClr val="C6D9F1">
              <a:alpha val="100000"/>
            </a:srgbClr>
          </a:solidFill>
          <a:ln w="25400" cap="flat" cmpd="sng">
            <a:solidFill>
              <a:srgbClr val="8EB4E3"/>
            </a:solidFill>
            <a:prstDash val="solid"/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pic>
        <p:nvPicPr>
          <p:cNvPr id="8203" name="Рисунок 8202"/>
          <p:cNvPicPr>
            <a:picLocks noChangeAspect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>
          <a:xfrm>
            <a:off x="2489200" y="279400"/>
            <a:ext cx="5518150" cy="1281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9217"/>
          <p:cNvSpPr>
            <a:spLocks noGrp="1"/>
          </p:cNvSpPr>
          <p:nvPr>
            <p:ph idx="4294967295"/>
          </p:nvPr>
        </p:nvSpPr>
        <p:spPr>
          <a:xfrm>
            <a:off x="631825" y="1851025"/>
            <a:ext cx="9577387" cy="1436688"/>
          </a:xfrm>
          <a:ln/>
        </p:spPr>
        <p:txBody>
          <a:bodyPr wrap="square" lIns="104306" tIns="52153" rIns="104306" bIns="52153" anchor="t" anchorCtr="0"/>
          <a:lstStyle/>
          <a:p>
            <a:pPr>
              <a:buNone/>
            </a:pPr>
            <a:r>
              <a:rPr lang="en-US" altLang="en-US" sz="2400" dirty="0">
                <a:solidFill>
                  <a:srgbClr val="1F497D"/>
                </a:solidFill>
              </a:rPr>
              <a:t>Открытый конкурсный отбор</a:t>
            </a:r>
          </a:p>
          <a:p>
            <a:pPr>
              <a:buNone/>
            </a:pPr>
            <a:r>
              <a:rPr lang="en-US" altLang="en-US" sz="2400" b="1" dirty="0">
                <a:solidFill>
                  <a:srgbClr val="1F497D"/>
                </a:solidFill>
              </a:rPr>
              <a:t>Состав Комиссии по формированию Молодежной палаты:</a:t>
            </a:r>
          </a:p>
        </p:txBody>
      </p:sp>
      <p:sp>
        <p:nvSpPr>
          <p:cNvPr id="9219" name="TextBox 9218"/>
          <p:cNvSpPr txBox="1">
            <a:spLocks/>
          </p:cNvSpPr>
          <p:nvPr/>
        </p:nvSpPr>
        <p:spPr>
          <a:xfrm>
            <a:off x="488950" y="2994025"/>
            <a:ext cx="9825038" cy="2308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r>
              <a:rPr lang="en-US" altLang="en-US" sz="2400" dirty="0">
                <a:solidFill>
                  <a:srgbClr val="1F497D"/>
                </a:solidFill>
              </a:rPr>
              <a:t>Действующий депутат Московской городской Думы, избранный по избирательному округу, в границы которого входит территория района</a:t>
            </a:r>
          </a:p>
          <a:p>
            <a:r>
              <a:rPr lang="en-US" altLang="en-US" sz="2400" dirty="0">
                <a:solidFill>
                  <a:srgbClr val="1F497D"/>
                </a:solidFill>
              </a:rPr>
              <a:t>Два представителя Совета депутатов муниципального округа</a:t>
            </a:r>
          </a:p>
          <a:p>
            <a:r>
              <a:rPr lang="en-US" altLang="en-US" sz="2400" dirty="0">
                <a:solidFill>
                  <a:srgbClr val="1F497D"/>
                </a:solidFill>
              </a:rPr>
              <a:t>Два представителя  территориальных органов исполнительной власти</a:t>
            </a:r>
          </a:p>
          <a:p>
            <a:r>
              <a:rPr lang="en-US" altLang="en-US" sz="2400" dirty="0">
                <a:solidFill>
                  <a:srgbClr val="1F497D"/>
                </a:solidFill>
              </a:rPr>
              <a:t>Два представителя ГБУ «Центр молодежного парламентаризма»</a:t>
            </a:r>
          </a:p>
        </p:txBody>
      </p:sp>
      <p:sp>
        <p:nvSpPr>
          <p:cNvPr id="9220" name="TextBox 9219"/>
          <p:cNvSpPr txBox="1">
            <a:spLocks/>
          </p:cNvSpPr>
          <p:nvPr/>
        </p:nvSpPr>
        <p:spPr>
          <a:xfrm>
            <a:off x="534988" y="900113"/>
            <a:ext cx="9852024" cy="576262"/>
          </a:xfrm>
          <a:prstGeom prst="rect">
            <a:avLst/>
          </a:prstGeom>
          <a:noFill/>
          <a:ln>
            <a:noFill/>
          </a:ln>
        </p:spPr>
        <p:txBody>
          <a:bodyPr lIns="104306" tIns="52153" rIns="104306" bIns="52153" anchor="ctr"/>
          <a:lstStyle>
            <a:lvl1pPr marL="390525" indent="-390525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700">
                <a:solidFill>
                  <a:srgbClr val="000000"/>
                </a:solidFill>
                <a:latin typeface="Calibri" charset="0"/>
              </a:defRPr>
            </a:lvl1pPr>
            <a:lvl2pPr marL="846137" indent="-325437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0">
                <a:solidFill>
                  <a:srgbClr val="000000"/>
                </a:solidFill>
                <a:latin typeface="Calibri" charset="0"/>
              </a:defRPr>
            </a:lvl2pPr>
            <a:lvl3pPr marL="1303337" indent="-2603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>
                <a:solidFill>
                  <a:srgbClr val="000000"/>
                </a:solidFill>
                <a:latin typeface="Calibri" charset="0"/>
              </a:defRPr>
            </a:lvl3pPr>
            <a:lvl4pPr marL="1824037" indent="-2603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>
                <a:solidFill>
                  <a:srgbClr val="000000"/>
                </a:solidFill>
                <a:latin typeface="Calibri" charset="0"/>
              </a:defRPr>
            </a:lvl4pPr>
            <a:lvl5pPr marL="2346325" indent="-2603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C0504D"/>
                </a:solidFill>
                <a:ea typeface="Arial" charset="0"/>
              </a:rPr>
              <a:t>ПРИНЦИП ФОРМИРОВАНИЯ МОЛОДЕЖНОЙ ПАЛАТЫ</a:t>
            </a:r>
          </a:p>
        </p:txBody>
      </p:sp>
      <p:sp>
        <p:nvSpPr>
          <p:cNvPr id="9221" name="Прямая соединительная линия 9220"/>
          <p:cNvSpPr>
            <a:spLocks/>
          </p:cNvSpPr>
          <p:nvPr/>
        </p:nvSpPr>
        <p:spPr>
          <a:xfrm>
            <a:off x="593725" y="1620838"/>
            <a:ext cx="9217025" cy="0"/>
          </a:xfrm>
          <a:prstGeom prst="line">
            <a:avLst/>
          </a:prstGeom>
          <a:noFill/>
          <a:ln>
            <a:solidFill>
              <a:srgbClr val="C0504D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трелка вправо 10241"/>
          <p:cNvSpPr>
            <a:spLocks/>
          </p:cNvSpPr>
          <p:nvPr/>
        </p:nvSpPr>
        <p:spPr>
          <a:xfrm>
            <a:off x="3692525" y="2779713"/>
            <a:ext cx="2862263" cy="1455737"/>
          </a:xfrm>
          <a:prstGeom prst="rightArrow">
            <a:avLst>
              <a:gd name="adj1" fmla="val 50000"/>
              <a:gd name="adj2" fmla="val 50001"/>
            </a:avLst>
          </a:prstGeom>
          <a:solidFill>
            <a:srgbClr val="FFFFFF"/>
          </a:solidFill>
          <a:ln w="25400">
            <a:solidFill>
              <a:srgbClr val="C6D9F1"/>
            </a:solidFill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0243" name="TextBox 10242"/>
          <p:cNvSpPr txBox="1">
            <a:spLocks/>
          </p:cNvSpPr>
          <p:nvPr/>
        </p:nvSpPr>
        <p:spPr>
          <a:xfrm>
            <a:off x="534988" y="900113"/>
            <a:ext cx="7835900" cy="576262"/>
          </a:xfrm>
          <a:prstGeom prst="rect">
            <a:avLst/>
          </a:prstGeom>
          <a:noFill/>
          <a:ln>
            <a:noFill/>
          </a:ln>
        </p:spPr>
        <p:txBody>
          <a:bodyPr lIns="104306" tIns="52153" rIns="104306" bIns="52153" anchor="ctr"/>
          <a:lstStyle>
            <a:lvl1pPr marL="390525" indent="-390525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700">
                <a:solidFill>
                  <a:srgbClr val="000000"/>
                </a:solidFill>
                <a:latin typeface="Calibri" charset="0"/>
              </a:defRPr>
            </a:lvl1pPr>
            <a:lvl2pPr marL="846137" indent="-325437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0">
                <a:solidFill>
                  <a:srgbClr val="000000"/>
                </a:solidFill>
                <a:latin typeface="Calibri" charset="0"/>
              </a:defRPr>
            </a:lvl2pPr>
            <a:lvl3pPr marL="1303337" indent="-2603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>
                <a:solidFill>
                  <a:srgbClr val="000000"/>
                </a:solidFill>
                <a:latin typeface="Calibri" charset="0"/>
              </a:defRPr>
            </a:lvl3pPr>
            <a:lvl4pPr marL="1824037" indent="-2603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>
                <a:solidFill>
                  <a:srgbClr val="000000"/>
                </a:solidFill>
                <a:latin typeface="Calibri" charset="0"/>
              </a:defRPr>
            </a:lvl4pPr>
            <a:lvl5pPr marL="2346325" indent="-2603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C0504D"/>
                </a:solidFill>
                <a:ea typeface="Arial" charset="0"/>
              </a:rPr>
              <a:t>СХЕМА ФОРМИРОВАНИЯ МОЛОДЕЖНОЙ ПАЛАТЫ</a:t>
            </a:r>
          </a:p>
        </p:txBody>
      </p:sp>
      <p:sp>
        <p:nvSpPr>
          <p:cNvPr id="10244" name="Прямая соединительная линия 10243"/>
          <p:cNvSpPr>
            <a:spLocks/>
          </p:cNvSpPr>
          <p:nvPr/>
        </p:nvSpPr>
        <p:spPr>
          <a:xfrm>
            <a:off x="593725" y="1620838"/>
            <a:ext cx="9217025" cy="0"/>
          </a:xfrm>
          <a:prstGeom prst="line">
            <a:avLst/>
          </a:prstGeom>
          <a:noFill/>
          <a:ln>
            <a:solidFill>
              <a:srgbClr val="C0504D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10245" name="TextBox 10244"/>
          <p:cNvSpPr txBox="1">
            <a:spLocks/>
          </p:cNvSpPr>
          <p:nvPr/>
        </p:nvSpPr>
        <p:spPr>
          <a:xfrm>
            <a:off x="3917950" y="1752600"/>
            <a:ext cx="2303463" cy="647700"/>
          </a:xfrm>
          <a:prstGeom prst="rect">
            <a:avLst/>
          </a:prstGeom>
          <a:noFill/>
          <a:ln>
            <a:noFill/>
          </a:ln>
        </p:spPr>
        <p:txBody>
          <a:bodyPr lIns="104306" tIns="52153" rIns="104306" bIns="52153" anchor="ctr"/>
          <a:lstStyle>
            <a:lvl1pPr marL="390525" indent="-390525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700">
                <a:solidFill>
                  <a:srgbClr val="000000"/>
                </a:solidFill>
                <a:latin typeface="Calibri" charset="0"/>
              </a:defRPr>
            </a:lvl1pPr>
            <a:lvl2pPr marL="846137" indent="-325437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0">
                <a:solidFill>
                  <a:srgbClr val="000000"/>
                </a:solidFill>
                <a:latin typeface="Calibri" charset="0"/>
              </a:defRPr>
            </a:lvl2pPr>
            <a:lvl3pPr marL="1303337" indent="-2603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>
                <a:solidFill>
                  <a:srgbClr val="000000"/>
                </a:solidFill>
                <a:latin typeface="Calibri" charset="0"/>
              </a:defRPr>
            </a:lvl3pPr>
            <a:lvl4pPr marL="1824037" indent="-2603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>
                <a:solidFill>
                  <a:srgbClr val="000000"/>
                </a:solidFill>
                <a:latin typeface="Calibri" charset="0"/>
              </a:defRPr>
            </a:lvl4pPr>
            <a:lvl5pPr marL="2346325" indent="-2603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spcBef>
                <a:spcPct val="0"/>
              </a:spcBef>
              <a:buNone/>
            </a:pPr>
            <a:r>
              <a:rPr lang="en-US" altLang="en-US" sz="1600" b="1" dirty="0">
                <a:solidFill>
                  <a:srgbClr val="4F81BD"/>
                </a:solidFill>
                <a:ea typeface="Arial" charset="0"/>
              </a:rPr>
              <a:t>РЕГИСТРАЦИЯ ЗАЯВОК</a:t>
            </a:r>
          </a:p>
        </p:txBody>
      </p:sp>
      <p:pic>
        <p:nvPicPr>
          <p:cNvPr id="10246" name="Рисунок 10245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1620838" y="2351088"/>
            <a:ext cx="1312862" cy="201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7" name="Рисунок 10246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>
          <a:xfrm>
            <a:off x="6907213" y="2222500"/>
            <a:ext cx="1714499" cy="2008188"/>
          </a:xfrm>
          <a:prstGeom prst="rect">
            <a:avLst/>
          </a:prstGeom>
          <a:noFill/>
          <a:ln>
            <a:noFill/>
          </a:ln>
        </p:spPr>
      </p:pic>
      <p:sp>
        <p:nvSpPr>
          <p:cNvPr id="10248" name="TextBox 10247"/>
          <p:cNvSpPr txBox="1">
            <a:spLocks/>
          </p:cNvSpPr>
          <p:nvPr/>
        </p:nvSpPr>
        <p:spPr>
          <a:xfrm>
            <a:off x="6553200" y="4256088"/>
            <a:ext cx="2509838" cy="400050"/>
          </a:xfrm>
          <a:prstGeom prst="rect">
            <a:avLst/>
          </a:prstGeom>
          <a:noFill/>
          <a:ln>
            <a:noFill/>
          </a:ln>
        </p:spPr>
        <p:txBody>
          <a:bodyPr anchor="b" anchorCtr="0">
            <a:spAutoFit/>
          </a:bodyPr>
          <a:lstStyle>
            <a:lvl1pPr marL="390525" indent="-390525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700">
                <a:solidFill>
                  <a:srgbClr val="000000"/>
                </a:solidFill>
                <a:latin typeface="Calibri" charset="0"/>
              </a:defRPr>
            </a:lvl1pPr>
            <a:lvl2pPr marL="846137" indent="-325437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0">
                <a:solidFill>
                  <a:srgbClr val="000000"/>
                </a:solidFill>
                <a:latin typeface="Calibri" charset="0"/>
              </a:defRPr>
            </a:lvl2pPr>
            <a:lvl3pPr marL="1303337" indent="-2603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>
                <a:solidFill>
                  <a:srgbClr val="000000"/>
                </a:solidFill>
                <a:latin typeface="Calibri" charset="0"/>
              </a:defRPr>
            </a:lvl3pPr>
            <a:lvl4pPr marL="1824037" indent="-2603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>
                <a:solidFill>
                  <a:srgbClr val="000000"/>
                </a:solidFill>
                <a:latin typeface="Calibri" charset="0"/>
              </a:defRPr>
            </a:lvl4pPr>
            <a:lvl5pPr marL="2346325" indent="-2603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rgbClr val="000000"/>
                </a:solidFill>
                <a:latin typeface="Calibri" charset="0"/>
              </a:defRPr>
            </a:lvl5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000" b="1" u="sng" dirty="0">
                <a:solidFill>
                  <a:srgbClr val="4F81BD"/>
                </a:solidFill>
                <a:ea typeface="Arial" charset="0"/>
              </a:rPr>
              <a:t>molparlam.ru</a:t>
            </a:r>
          </a:p>
        </p:txBody>
      </p:sp>
      <p:sp>
        <p:nvSpPr>
          <p:cNvPr id="10249" name="TextBox 10248"/>
          <p:cNvSpPr txBox="1">
            <a:spLocks/>
          </p:cNvSpPr>
          <p:nvPr/>
        </p:nvSpPr>
        <p:spPr>
          <a:xfrm>
            <a:off x="3714750" y="3208338"/>
            <a:ext cx="2614613" cy="3385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90525" indent="-390525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700">
                <a:solidFill>
                  <a:srgbClr val="000000"/>
                </a:solidFill>
                <a:latin typeface="Calibri" charset="0"/>
              </a:defRPr>
            </a:lvl1pPr>
            <a:lvl2pPr marL="846137" indent="-325437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0">
                <a:solidFill>
                  <a:srgbClr val="000000"/>
                </a:solidFill>
                <a:latin typeface="Calibri" charset="0"/>
              </a:defRPr>
            </a:lvl2pPr>
            <a:lvl3pPr marL="1303337" indent="-2603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>
                <a:solidFill>
                  <a:srgbClr val="000000"/>
                </a:solidFill>
                <a:latin typeface="Calibri" charset="0"/>
              </a:defRPr>
            </a:lvl3pPr>
            <a:lvl4pPr marL="1824037" indent="-2603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>
                <a:solidFill>
                  <a:srgbClr val="000000"/>
                </a:solidFill>
                <a:latin typeface="Calibri" charset="0"/>
              </a:defRPr>
            </a:lvl4pPr>
            <a:lvl5pPr marL="2346325" indent="-2603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rgbClr val="000000"/>
                </a:solidFill>
                <a:latin typeface="Calibri" charset="0"/>
              </a:defRPr>
            </a:lvl5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1600" b="1" dirty="0">
                <a:solidFill>
                  <a:srgbClr val="4F81BD"/>
                </a:solidFill>
                <a:ea typeface="Arial" charset="0"/>
              </a:rPr>
              <a:t>ОТПРАВКА </a:t>
            </a:r>
            <a:r>
              <a:rPr lang="en-US" altLang="en-US" sz="1600" b="1" dirty="0" smtClean="0">
                <a:solidFill>
                  <a:srgbClr val="4F81BD"/>
                </a:solidFill>
                <a:ea typeface="Arial" charset="0"/>
              </a:rPr>
              <a:t>ЗАЯВКИ</a:t>
            </a:r>
            <a:endParaRPr lang="en-US" altLang="en-US" sz="1600" b="1" dirty="0">
              <a:solidFill>
                <a:srgbClr val="4F81BD"/>
              </a:solidFill>
              <a:ea typeface="Arial" charset="0"/>
            </a:endParaRPr>
          </a:p>
        </p:txBody>
      </p:sp>
      <p:sp>
        <p:nvSpPr>
          <p:cNvPr id="10250" name="TextBox 10249"/>
          <p:cNvSpPr txBox="1">
            <a:spLocks/>
          </p:cNvSpPr>
          <p:nvPr/>
        </p:nvSpPr>
        <p:spPr>
          <a:xfrm>
            <a:off x="2417763" y="4781550"/>
            <a:ext cx="8275637" cy="1570038"/>
          </a:xfrm>
          <a:prstGeom prst="rect">
            <a:avLst/>
          </a:prstGeom>
          <a:noFill/>
          <a:ln>
            <a:noFill/>
          </a:ln>
        </p:spPr>
        <p:txBody>
          <a:bodyPr lIns="104306" tIns="52153" rIns="104306" bIns="52153"/>
          <a:lstStyle>
            <a:lvl1pPr marL="390525" indent="-390525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700">
                <a:solidFill>
                  <a:srgbClr val="000000"/>
                </a:solidFill>
                <a:latin typeface="Calibri" charset="0"/>
              </a:defRPr>
            </a:lvl1pPr>
            <a:lvl2pPr marL="846137" indent="-325437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0">
                <a:solidFill>
                  <a:srgbClr val="000000"/>
                </a:solidFill>
                <a:latin typeface="Calibri" charset="0"/>
              </a:defRPr>
            </a:lvl2pPr>
            <a:lvl3pPr marL="1303337" indent="-2603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>
                <a:solidFill>
                  <a:srgbClr val="000000"/>
                </a:solidFill>
                <a:latin typeface="Calibri" charset="0"/>
              </a:defRPr>
            </a:lvl3pPr>
            <a:lvl4pPr marL="1824037" indent="-2603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>
                <a:solidFill>
                  <a:srgbClr val="000000"/>
                </a:solidFill>
                <a:latin typeface="Calibri" charset="0"/>
              </a:defRPr>
            </a:lvl4pPr>
            <a:lvl5pPr marL="2346325" indent="-2603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rgbClr val="000000"/>
                </a:solidFill>
                <a:latin typeface="Calibri" charset="0"/>
              </a:defRPr>
            </a:lvl5pPr>
          </a:lstStyle>
          <a:p>
            <a:pPr>
              <a:buNone/>
            </a:pPr>
            <a:r>
              <a:rPr lang="en-US" altLang="en-US" sz="2000" b="1" dirty="0">
                <a:solidFill>
                  <a:srgbClr val="1F497D"/>
                </a:solidFill>
                <a:ea typeface="Arial" charset="0"/>
              </a:rPr>
              <a:t>Заявка включает в себя:</a:t>
            </a:r>
          </a:p>
          <a:p>
            <a:r>
              <a:rPr lang="en-US" altLang="en-US" sz="2000" dirty="0">
                <a:solidFill>
                  <a:srgbClr val="1F497D"/>
                </a:solidFill>
                <a:ea typeface="Arial" charset="0"/>
              </a:rPr>
              <a:t> Анкету</a:t>
            </a:r>
          </a:p>
          <a:p>
            <a:r>
              <a:rPr lang="en-US" altLang="en-US" sz="2000" dirty="0">
                <a:solidFill>
                  <a:srgbClr val="1F497D"/>
                </a:solidFill>
                <a:ea typeface="Arial" charset="0"/>
              </a:rPr>
              <a:t> Социальный проект решающий проблему района/округа/города.</a:t>
            </a:r>
          </a:p>
          <a:p>
            <a:pPr>
              <a:buNone/>
            </a:pPr>
            <a:r>
              <a:rPr lang="en-US" altLang="en-US" sz="2000" dirty="0">
                <a:solidFill>
                  <a:srgbClr val="1F497D"/>
                </a:solidFill>
                <a:ea typeface="Arial" charset="0"/>
              </a:rPr>
              <a:t>  Проект может быть как реализуемым , так и на стадии идеи.</a:t>
            </a:r>
          </a:p>
        </p:txBody>
      </p:sp>
      <p:pic>
        <p:nvPicPr>
          <p:cNvPr id="10251" name="Рисунок 10250"/>
          <p:cNvPicPr>
            <a:picLocks noChangeAspect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>
          <a:xfrm>
            <a:off x="846138" y="4781550"/>
            <a:ext cx="1211262" cy="1525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">
      <a:dk1>
        <a:srgbClr val="FFFFFF"/>
      </a:dk1>
      <a:lt1>
        <a:srgbClr val="000000"/>
      </a:lt1>
      <a:dk2>
        <a:srgbClr val="EEECE1"/>
      </a:dk2>
      <a:lt2>
        <a:srgbClr val="1F497D"/>
      </a:lt2>
      <a:accent1>
        <a:srgbClr val="4F81BD"/>
      </a:accent1>
      <a:accent2>
        <a:srgbClr val="C0504D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377</Words>
  <Application>Microsoft Office PowerPoint</Application>
  <PresentationFormat>Произвольный</PresentationFormat>
  <Paragraphs>77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/>
      <vt:lpstr>Слайд 1</vt:lpstr>
      <vt:lpstr>Слайд 2</vt:lpstr>
      <vt:lpstr>Слайд 3</vt:lpstr>
      <vt:lpstr>Слайд 4</vt:lpstr>
      <vt:lpstr>Слайд 5</vt:lpstr>
      <vt:lpstr>Слайд 6</vt:lpstr>
      <vt:lpstr>КОЛИЧЕСТВО  ЧЛЕНОВ МОЛОДЕЖНОЙ  ПАЛАТЫ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Белозерова Светлана</dc:creator>
  <cp:lastModifiedBy>Белозерова Светлана</cp:lastModifiedBy>
  <cp:revision>2</cp:revision>
  <dcterms:modified xsi:type="dcterms:W3CDTF">2015-09-14T07:06:45Z</dcterms:modified>
</cp:coreProperties>
</file>